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9" r:id="rId1"/>
    <p:sldMasterId id="2147483702" r:id="rId2"/>
  </p:sldMasterIdLst>
  <p:notesMasterIdLst>
    <p:notesMasterId r:id="rId41"/>
  </p:notesMasterIdLst>
  <p:handoutMasterIdLst>
    <p:handoutMasterId r:id="rId42"/>
  </p:handoutMasterIdLst>
  <p:sldIdLst>
    <p:sldId id="482" r:id="rId3"/>
    <p:sldId id="900" r:id="rId4"/>
    <p:sldId id="1002" r:id="rId5"/>
    <p:sldId id="947" r:id="rId6"/>
    <p:sldId id="1011" r:id="rId7"/>
    <p:sldId id="999" r:id="rId8"/>
    <p:sldId id="909" r:id="rId9"/>
    <p:sldId id="922" r:id="rId10"/>
    <p:sldId id="1003" r:id="rId11"/>
    <p:sldId id="930" r:id="rId12"/>
    <p:sldId id="910" r:id="rId13"/>
    <p:sldId id="1000" r:id="rId14"/>
    <p:sldId id="949" r:id="rId15"/>
    <p:sldId id="1001" r:id="rId16"/>
    <p:sldId id="1004" r:id="rId17"/>
    <p:sldId id="896" r:id="rId18"/>
    <p:sldId id="914" r:id="rId19"/>
    <p:sldId id="920" r:id="rId20"/>
    <p:sldId id="1008" r:id="rId21"/>
    <p:sldId id="1005" r:id="rId22"/>
    <p:sldId id="1007" r:id="rId23"/>
    <p:sldId id="932" r:id="rId24"/>
    <p:sldId id="955" r:id="rId25"/>
    <p:sldId id="1009" r:id="rId26"/>
    <p:sldId id="996" r:id="rId27"/>
    <p:sldId id="1010" r:id="rId28"/>
    <p:sldId id="994" r:id="rId29"/>
    <p:sldId id="1006" r:id="rId30"/>
    <p:sldId id="981" r:id="rId31"/>
    <p:sldId id="982" r:id="rId32"/>
    <p:sldId id="983" r:id="rId33"/>
    <p:sldId id="984" r:id="rId34"/>
    <p:sldId id="985" r:id="rId35"/>
    <p:sldId id="986" r:id="rId36"/>
    <p:sldId id="998" r:id="rId37"/>
    <p:sldId id="988" r:id="rId38"/>
    <p:sldId id="946" r:id="rId39"/>
    <p:sldId id="902" r:id="rId40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319" userDrawn="1">
          <p15:clr>
            <a:srgbClr val="A4A3A4"/>
          </p15:clr>
        </p15:guide>
        <p15:guide id="4" pos="749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iana Perez Rodriguez" initials="LP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B2E8"/>
    <a:srgbClr val="8037B7"/>
    <a:srgbClr val="8A0000"/>
    <a:srgbClr val="007033"/>
    <a:srgbClr val="DDDDDD"/>
    <a:srgbClr val="5A2781"/>
    <a:srgbClr val="2C3E50"/>
    <a:srgbClr val="2980B9"/>
    <a:srgbClr val="16A085"/>
    <a:srgbClr val="553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51" autoAdjust="0"/>
    <p:restoredTop sz="50000" autoAdjust="0"/>
  </p:normalViewPr>
  <p:slideViewPr>
    <p:cSldViewPr snapToGrid="0">
      <p:cViewPr>
        <p:scale>
          <a:sx n="80" d="100"/>
          <a:sy n="80" d="100"/>
        </p:scale>
        <p:origin x="-468" y="18"/>
      </p:cViewPr>
      <p:guideLst>
        <p:guide orient="horz" pos="2160"/>
        <p:guide orient="horz" pos="4319"/>
        <p:guide pos="3840"/>
        <p:guide pos="74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70"/>
    </p:cViewPr>
  </p:sorterViewPr>
  <p:notesViewPr>
    <p:cSldViewPr snapToGrid="0">
      <p:cViewPr varScale="1">
        <p:scale>
          <a:sx n="79" d="100"/>
          <a:sy n="79" d="100"/>
        </p:scale>
        <p:origin x="-196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NP\CTeI\Ponencia%20ACAC\Base_Gesproy_15102016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NP\CTeI\Ponencia%20ACAC\Base%20Saldos%20FCTeI_1502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NP\CTeI\Ponencia%20ACAC\Proy%20x%20dpto_8Nov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NP\CTeI\Ponencia%20ACAC\Gr&#225;fico%20FCTeI%20a%20marzo%20IGPR_8nov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NP\CTeI\Ponencia%20ACAC\Gr&#225;fico%20FCTeI%20a%20marzo%20IGPR_8nov16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89193055346754E-2"/>
          <c:y val="2.6242365622463466E-2"/>
          <c:w val="0.91111072456997644"/>
          <c:h val="0.81234698606336897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'Gráfica sectores'!$B$27</c:f>
              <c:strCache>
                <c:ptCount val="1"/>
                <c:pt idx="0">
                  <c:v>Valor total proyectos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8A0000"/>
              </a:solidFill>
            </c:spPr>
          </c:dPt>
          <c:cat>
            <c:strRef>
              <c:f>'Gráfica sectores'!$A$28:$A$39</c:f>
              <c:strCache>
                <c:ptCount val="12"/>
                <c:pt idx="0">
                  <c:v>COMERCIO, INDUSTRIA Y TURISMO</c:v>
                </c:pt>
                <c:pt idx="1">
                  <c:v>INCLUSIÓN SOCIAL Y RECONCILIACIÓN </c:v>
                </c:pt>
                <c:pt idx="2">
                  <c:v>AMBIENTE Y DESARROLLO SOSTENIBLE</c:v>
                </c:pt>
                <c:pt idx="3">
                  <c:v>MINAS Y ENERGIA</c:v>
                </c:pt>
                <c:pt idx="4">
                  <c:v>SALUD Y PROTECCION SOCIAL</c:v>
                </c:pt>
                <c:pt idx="5">
                  <c:v>CULTURA, DEPORTE Y RECREACION</c:v>
                </c:pt>
                <c:pt idx="6">
                  <c:v>AGRICULTURA</c:v>
                </c:pt>
                <c:pt idx="7">
                  <c:v>AGUA POTABLE Y SANEAMIENTO BASICO</c:v>
                </c:pt>
                <c:pt idx="8">
                  <c:v>VIVIENDA</c:v>
                </c:pt>
                <c:pt idx="9">
                  <c:v>CIENCIA Y TECNOLOGÍA</c:v>
                </c:pt>
                <c:pt idx="10">
                  <c:v>EDUCACION</c:v>
                </c:pt>
                <c:pt idx="11">
                  <c:v>TRANSPORTE</c:v>
                </c:pt>
              </c:strCache>
            </c:strRef>
          </c:cat>
          <c:val>
            <c:numRef>
              <c:f>'Gráfica sectores'!$B$28:$B$39</c:f>
              <c:numCache>
                <c:formatCode>_(* #,##0_);_(* \(#,##0\);_(* "-"??_);_(@_)</c:formatCode>
                <c:ptCount val="12"/>
                <c:pt idx="0">
                  <c:v>390076106207.34003</c:v>
                </c:pt>
                <c:pt idx="1">
                  <c:v>648050747413.19019</c:v>
                </c:pt>
                <c:pt idx="2">
                  <c:v>826636837594.20007</c:v>
                </c:pt>
                <c:pt idx="3">
                  <c:v>891747388717.72009</c:v>
                </c:pt>
                <c:pt idx="4">
                  <c:v>1306099044495</c:v>
                </c:pt>
                <c:pt idx="5">
                  <c:v>1441758982923.9302</c:v>
                </c:pt>
                <c:pt idx="6">
                  <c:v>1735920029751.7397</c:v>
                </c:pt>
                <c:pt idx="7">
                  <c:v>1999622037527.3398</c:v>
                </c:pt>
                <c:pt idx="8">
                  <c:v>2515139837608.5308</c:v>
                </c:pt>
                <c:pt idx="9">
                  <c:v>2873062689067.2998</c:v>
                </c:pt>
                <c:pt idx="10">
                  <c:v>3296695139662.1992</c:v>
                </c:pt>
                <c:pt idx="11">
                  <c:v>11755122072408.494</c:v>
                </c:pt>
              </c:numCache>
            </c:numRef>
          </c:val>
        </c:ser>
        <c:ser>
          <c:idx val="0"/>
          <c:order val="0"/>
          <c:tx>
            <c:strRef>
              <c:f>'Gráfica sectores'!$B$27</c:f>
              <c:strCache>
                <c:ptCount val="1"/>
                <c:pt idx="0">
                  <c:v>Valor total proyectos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8A0000"/>
              </a:solidFill>
            </c:spPr>
          </c:dPt>
          <c:dLbls>
            <c:dLbl>
              <c:idx val="0"/>
              <c:layout>
                <c:manualLayout>
                  <c:x val="0"/>
                  <c:y val="1.1928348010210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149301099115911E-3"/>
                  <c:y val="1.4314017612252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298602198231821E-3"/>
                  <c:y val="9.5424905601683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299637576271124E-3"/>
                  <c:y val="1.1928348010210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9.5426784081685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597204396463643E-3"/>
                  <c:y val="7.157008806126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4.7713392040842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149301099116151E-3"/>
                  <c:y val="1.1928348010210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9.5426784081685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1.1928348010210666E-2"/>
                </c:manualLayout>
              </c:layout>
              <c:numFmt formatCode="&quot;$&quot;\ #,##0" sourceLinked="0"/>
              <c:spPr/>
              <c:txPr>
                <a:bodyPr/>
                <a:lstStyle/>
                <a:p>
                  <a:pPr>
                    <a:defRPr b="1">
                      <a:latin typeface="Arial Narrow" panose="020B060602020203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574650549557956E-3"/>
                  <c:y val="1.1928348010210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6298602198231821E-3"/>
                  <c:y val="9.5426784081685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\ #,##0" sourceLinked="0"/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'Gráfica sectores'!$A$28:$A$39</c:f>
              <c:strCache>
                <c:ptCount val="12"/>
                <c:pt idx="0">
                  <c:v>COMERCIO, INDUSTRIA Y TURISMO</c:v>
                </c:pt>
                <c:pt idx="1">
                  <c:v>INCLUSIÓN SOCIAL Y RECONCILIACIÓN </c:v>
                </c:pt>
                <c:pt idx="2">
                  <c:v>AMBIENTE Y DESARROLLO SOSTENIBLE</c:v>
                </c:pt>
                <c:pt idx="3">
                  <c:v>MINAS Y ENERGIA</c:v>
                </c:pt>
                <c:pt idx="4">
                  <c:v>SALUD Y PROTECCION SOCIAL</c:v>
                </c:pt>
                <c:pt idx="5">
                  <c:v>CULTURA, DEPORTE Y RECREACION</c:v>
                </c:pt>
                <c:pt idx="6">
                  <c:v>AGRICULTURA</c:v>
                </c:pt>
                <c:pt idx="7">
                  <c:v>AGUA POTABLE Y SANEAMIENTO BASICO</c:v>
                </c:pt>
                <c:pt idx="8">
                  <c:v>VIVIENDA</c:v>
                </c:pt>
                <c:pt idx="9">
                  <c:v>CIENCIA Y TECNOLOGÍA</c:v>
                </c:pt>
                <c:pt idx="10">
                  <c:v>EDUCACION</c:v>
                </c:pt>
                <c:pt idx="11">
                  <c:v>TRANSPORTE</c:v>
                </c:pt>
              </c:strCache>
            </c:strRef>
          </c:cat>
          <c:val>
            <c:numRef>
              <c:f>'Gráfica sectores'!$B$28:$B$39</c:f>
              <c:numCache>
                <c:formatCode>_(* #,##0_);_(* \(#,##0\);_(* "-"??_);_(@_)</c:formatCode>
                <c:ptCount val="12"/>
                <c:pt idx="0">
                  <c:v>390076106207.34003</c:v>
                </c:pt>
                <c:pt idx="1">
                  <c:v>648050747413.19019</c:v>
                </c:pt>
                <c:pt idx="2">
                  <c:v>826636837594.20007</c:v>
                </c:pt>
                <c:pt idx="3">
                  <c:v>891747388717.72009</c:v>
                </c:pt>
                <c:pt idx="4">
                  <c:v>1306099044495</c:v>
                </c:pt>
                <c:pt idx="5">
                  <c:v>1441758982923.9302</c:v>
                </c:pt>
                <c:pt idx="6">
                  <c:v>1735920029751.7397</c:v>
                </c:pt>
                <c:pt idx="7">
                  <c:v>1999622037527.3398</c:v>
                </c:pt>
                <c:pt idx="8">
                  <c:v>2515139837608.5308</c:v>
                </c:pt>
                <c:pt idx="9">
                  <c:v>2873062689067.2998</c:v>
                </c:pt>
                <c:pt idx="10">
                  <c:v>3296695139662.1992</c:v>
                </c:pt>
                <c:pt idx="11">
                  <c:v>11755122072408.494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77152"/>
        <c:axId val="35378688"/>
      </c:barChart>
      <c:catAx>
        <c:axId val="35377152"/>
        <c:scaling>
          <c:orientation val="minMax"/>
        </c:scaling>
        <c:delete val="1"/>
        <c:axPos val="l"/>
        <c:majorTickMark val="out"/>
        <c:minorTickMark val="none"/>
        <c:tickLblPos val="nextTo"/>
        <c:crossAx val="35378688"/>
        <c:crosses val="autoZero"/>
        <c:auto val="1"/>
        <c:lblAlgn val="ctr"/>
        <c:lblOffset val="100"/>
        <c:noMultiLvlLbl val="0"/>
      </c:catAx>
      <c:valAx>
        <c:axId val="35378688"/>
        <c:scaling>
          <c:orientation val="minMax"/>
          <c:max val="12000000000000"/>
        </c:scaling>
        <c:delete val="0"/>
        <c:axPos val="b"/>
        <c:numFmt formatCode="&quot;$&quot;\ 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es-CO"/>
          </a:p>
        </c:txPr>
        <c:crossAx val="35377152"/>
        <c:crosses val="autoZero"/>
        <c:crossBetween val="between"/>
        <c:dispUnits>
          <c:builtInUnit val="billions"/>
          <c:dispUnitsLbl>
            <c:layout/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es-CO"/>
              </a:p>
            </c:txPr>
          </c:dispUnitsLbl>
        </c:dispUnits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46191237637068522"/>
          <c:y val="0.88975407503362947"/>
          <c:w val="0.13403217209473958"/>
          <c:h val="4.1061506507148647E-2"/>
        </c:manualLayout>
      </c:layout>
      <c:overlay val="0"/>
      <c:txPr>
        <a:bodyPr/>
        <a:lstStyle/>
        <a:p>
          <a:pPr>
            <a:defRPr>
              <a:latin typeface="Arial Narrow" panose="020B0606020202030204" pitchFamily="34" charset="0"/>
            </a:defRPr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dPt>
            <c:idx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2313335888513199"/>
                  <c:y val="0.244089937394713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9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80384010294678"/>
          <c:y val="2.5867136978248089E-2"/>
          <c:w val="0.70154377026401116"/>
          <c:h val="0.9177621315854036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'Gráfica saldos gral'!$D$19</c:f>
              <c:strCache>
                <c:ptCount val="1"/>
                <c:pt idx="0">
                  <c:v>Aprobaciones ($)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0962615001735271E-3"/>
                  <c:y val="-2.116402116402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1445535203980923E-3"/>
                  <c:y val="-2.821869488536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443922502602902E-3"/>
                  <c:y val="-1.64609053497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116402116402116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'Gráfica saldos gral'!$E$17:$H$17</c:f>
              <c:strCache>
                <c:ptCount val="4"/>
                <c:pt idx="0">
                  <c:v>2012</c:v>
                </c:pt>
                <c:pt idx="1">
                  <c:v>2013-2014</c:v>
                </c:pt>
                <c:pt idx="2">
                  <c:v>2015-2016</c:v>
                </c:pt>
                <c:pt idx="3">
                  <c:v>Total</c:v>
                </c:pt>
              </c:strCache>
            </c:strRef>
          </c:cat>
          <c:val>
            <c:numRef>
              <c:f>'Gráfica saldos gral'!$E$19:$H$19</c:f>
              <c:numCache>
                <c:formatCode>_("$"* #,##0_);_("$"* \(#,##0\);_("$"* "-"_);_(@_)</c:formatCode>
                <c:ptCount val="4"/>
                <c:pt idx="0">
                  <c:v>473.40273909658998</c:v>
                </c:pt>
                <c:pt idx="1">
                  <c:v>1256.196555533</c:v>
                </c:pt>
                <c:pt idx="2">
                  <c:v>477.11292091173999</c:v>
                </c:pt>
                <c:pt idx="3">
                  <c:v>2206.7122155413299</c:v>
                </c:pt>
              </c:numCache>
            </c:numRef>
          </c:val>
        </c:ser>
        <c:ser>
          <c:idx val="2"/>
          <c:order val="1"/>
          <c:tx>
            <c:strRef>
              <c:f>'Gráfica saldos gral'!$D$20</c:f>
              <c:strCache>
                <c:ptCount val="1"/>
                <c:pt idx="0">
                  <c:v>Saldo ($)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b="1">
                      <a:latin typeface="Arial Narrow" panose="020B060602020203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'Gráfica saldos gral'!$E$17:$H$17</c:f>
              <c:strCache>
                <c:ptCount val="4"/>
                <c:pt idx="0">
                  <c:v>2012</c:v>
                </c:pt>
                <c:pt idx="1">
                  <c:v>2013-2014</c:v>
                </c:pt>
                <c:pt idx="2">
                  <c:v>2015-2016</c:v>
                </c:pt>
                <c:pt idx="3">
                  <c:v>Total</c:v>
                </c:pt>
              </c:strCache>
            </c:strRef>
          </c:cat>
          <c:val>
            <c:numRef>
              <c:f>'Gráfica saldos gral'!$E$20:$H$20</c:f>
              <c:numCache>
                <c:formatCode>_("$"* #,##0_);_("$"* \(#,##0\);_("$"* "-"_);_(@_)</c:formatCode>
                <c:ptCount val="4"/>
                <c:pt idx="0">
                  <c:v>395.60478054841002</c:v>
                </c:pt>
                <c:pt idx="1">
                  <c:v>418.93325503220996</c:v>
                </c:pt>
                <c:pt idx="2">
                  <c:v>787.50090493798564</c:v>
                </c:pt>
                <c:pt idx="3">
                  <c:v>1602.0389405186056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349632"/>
        <c:axId val="39359616"/>
      </c:barChart>
      <c:catAx>
        <c:axId val="39349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es-CO"/>
          </a:p>
        </c:txPr>
        <c:crossAx val="39359616"/>
        <c:crosses val="autoZero"/>
        <c:auto val="1"/>
        <c:lblAlgn val="ctr"/>
        <c:lblOffset val="100"/>
        <c:noMultiLvlLbl val="0"/>
      </c:catAx>
      <c:valAx>
        <c:axId val="39359616"/>
        <c:scaling>
          <c:orientation val="minMax"/>
        </c:scaling>
        <c:delete val="0"/>
        <c:axPos val="l"/>
        <c:majorGridlines/>
        <c:numFmt formatCode="&quot;$&quot;\ 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es-CO"/>
          </a:p>
        </c:txPr>
        <c:crossAx val="393496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Arial Narrow" panose="020B0606020202030204" pitchFamily="34" charset="0"/>
            </a:defRPr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Hoja3!$B$38</c:f>
              <c:strCache>
                <c:ptCount val="1"/>
                <c:pt idx="0">
                  <c:v>FCTeI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1.8688198796188079E-17"/>
                  <c:y val="4.4717711523578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8.9435423047156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4.4717711523578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7.4529519205963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4.4717711523578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7.4752795184752318E-17"/>
                  <c:y val="-7.4529519205963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"/>
                  <c:y val="7.4529519205963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0"/>
                  <c:y val="7.4529519205963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0"/>
                  <c:y val="8.9435423047156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0"/>
                  <c:y val="8.9435423047157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0"/>
                  <c:y val="1.1924723072954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0"/>
                  <c:y val="1.192472307295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>
                <c:manualLayout>
                  <c:x val="0"/>
                  <c:y val="7.4529519205964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Arial Narrow" panose="020B060602020203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Hoja3!$A$39:$A$71</c:f>
              <c:strCache>
                <c:ptCount val="33"/>
                <c:pt idx="0">
                  <c:v>ANTIOQUIA</c:v>
                </c:pt>
                <c:pt idx="1">
                  <c:v>CÓRDOBA</c:v>
                </c:pt>
                <c:pt idx="2">
                  <c:v>CUNDINAMARCA</c:v>
                </c:pt>
                <c:pt idx="3">
                  <c:v>CAUCA</c:v>
                </c:pt>
                <c:pt idx="4">
                  <c:v>SANTANDER</c:v>
                </c:pt>
                <c:pt idx="5">
                  <c:v>GUAJIRA</c:v>
                </c:pt>
                <c:pt idx="6">
                  <c:v>ATLÁNTICO</c:v>
                </c:pt>
                <c:pt idx="7">
                  <c:v>MAGDALENA</c:v>
                </c:pt>
                <c:pt idx="8">
                  <c:v>NARIÑO</c:v>
                </c:pt>
                <c:pt idx="9">
                  <c:v>TOLIMA</c:v>
                </c:pt>
                <c:pt idx="10">
                  <c:v>VALLE</c:v>
                </c:pt>
                <c:pt idx="11">
                  <c:v>CESAR</c:v>
                </c:pt>
                <c:pt idx="12">
                  <c:v>CHOCÓ</c:v>
                </c:pt>
                <c:pt idx="13">
                  <c:v>CAQUETÁ</c:v>
                </c:pt>
                <c:pt idx="14">
                  <c:v>HUILA</c:v>
                </c:pt>
                <c:pt idx="15">
                  <c:v>SUCRE</c:v>
                </c:pt>
                <c:pt idx="16">
                  <c:v>BOGOTÁ</c:v>
                </c:pt>
                <c:pt idx="17">
                  <c:v>RISARALDA</c:v>
                </c:pt>
                <c:pt idx="18">
                  <c:v>BOLÍVAR</c:v>
                </c:pt>
                <c:pt idx="19">
                  <c:v>N. DE SANTANDER</c:v>
                </c:pt>
                <c:pt idx="20">
                  <c:v>BOYACÁ</c:v>
                </c:pt>
                <c:pt idx="21">
                  <c:v>ARAUCA</c:v>
                </c:pt>
                <c:pt idx="22">
                  <c:v>META</c:v>
                </c:pt>
                <c:pt idx="23">
                  <c:v>CALDAS</c:v>
                </c:pt>
                <c:pt idx="24">
                  <c:v>VICHADA</c:v>
                </c:pt>
                <c:pt idx="25">
                  <c:v>CASANARE</c:v>
                </c:pt>
                <c:pt idx="26">
                  <c:v>AMAZONAS</c:v>
                </c:pt>
                <c:pt idx="27">
                  <c:v>PUTUMAYO</c:v>
                </c:pt>
                <c:pt idx="28">
                  <c:v>QUINDÍO</c:v>
                </c:pt>
                <c:pt idx="29">
                  <c:v>GUAINÍA</c:v>
                </c:pt>
                <c:pt idx="30">
                  <c:v>GUAVIARE</c:v>
                </c:pt>
                <c:pt idx="31">
                  <c:v>VAUPÉS</c:v>
                </c:pt>
                <c:pt idx="32">
                  <c:v>SAN ANDRÉS</c:v>
                </c:pt>
              </c:strCache>
            </c:strRef>
          </c:cat>
          <c:val>
            <c:numRef>
              <c:f>Hoja3!$B$39:$B$71</c:f>
              <c:numCache>
                <c:formatCode>_(* #,##0_);_(* \(#,##0\);_(* "-"??_);_(@_)</c:formatCode>
                <c:ptCount val="33"/>
                <c:pt idx="0">
                  <c:v>194759210683</c:v>
                </c:pt>
                <c:pt idx="1">
                  <c:v>160164492637</c:v>
                </c:pt>
                <c:pt idx="2">
                  <c:v>114943818077</c:v>
                </c:pt>
                <c:pt idx="3">
                  <c:v>129766207074</c:v>
                </c:pt>
                <c:pt idx="4">
                  <c:v>101608259726</c:v>
                </c:pt>
                <c:pt idx="5">
                  <c:v>106246736577</c:v>
                </c:pt>
                <c:pt idx="6">
                  <c:v>95830310991</c:v>
                </c:pt>
                <c:pt idx="7">
                  <c:v>102375919308</c:v>
                </c:pt>
                <c:pt idx="8">
                  <c:v>94367418537</c:v>
                </c:pt>
                <c:pt idx="9">
                  <c:v>79508212818</c:v>
                </c:pt>
                <c:pt idx="10">
                  <c:v>65151935808</c:v>
                </c:pt>
                <c:pt idx="11">
                  <c:v>82963348286</c:v>
                </c:pt>
                <c:pt idx="12">
                  <c:v>85938906677.330002</c:v>
                </c:pt>
                <c:pt idx="13">
                  <c:v>70909017337</c:v>
                </c:pt>
                <c:pt idx="14">
                  <c:v>77377733401</c:v>
                </c:pt>
                <c:pt idx="15">
                  <c:v>57577676653</c:v>
                </c:pt>
                <c:pt idx="16">
                  <c:v>51513983332</c:v>
                </c:pt>
                <c:pt idx="17">
                  <c:v>50247783461</c:v>
                </c:pt>
                <c:pt idx="18">
                  <c:v>64466567983</c:v>
                </c:pt>
                <c:pt idx="19">
                  <c:v>65948751000</c:v>
                </c:pt>
                <c:pt idx="20">
                  <c:v>57735524869</c:v>
                </c:pt>
                <c:pt idx="21">
                  <c:v>44328758950</c:v>
                </c:pt>
                <c:pt idx="22">
                  <c:v>53388166540</c:v>
                </c:pt>
                <c:pt idx="23">
                  <c:v>43799009542</c:v>
                </c:pt>
                <c:pt idx="24">
                  <c:v>36493002228</c:v>
                </c:pt>
                <c:pt idx="25">
                  <c:v>37817618957</c:v>
                </c:pt>
                <c:pt idx="26">
                  <c:v>26442943954</c:v>
                </c:pt>
                <c:pt idx="27">
                  <c:v>24142206951</c:v>
                </c:pt>
                <c:pt idx="28">
                  <c:v>19010456732</c:v>
                </c:pt>
                <c:pt idx="29">
                  <c:v>21430718476</c:v>
                </c:pt>
                <c:pt idx="30">
                  <c:v>17916171872</c:v>
                </c:pt>
                <c:pt idx="31">
                  <c:v>5990103840</c:v>
                </c:pt>
                <c:pt idx="32" formatCode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Hoja3!$C$38</c:f>
              <c:strCache>
                <c:ptCount val="1"/>
                <c:pt idx="0">
                  <c:v>OTROS SGR</c:v>
                </c:pt>
              </c:strCache>
            </c:strRef>
          </c:tx>
          <c:spPr>
            <a:solidFill>
              <a:srgbClr val="D1B2E8"/>
            </a:solidFill>
          </c:spPr>
          <c:invertIfNegative val="0"/>
          <c:dLbls>
            <c:dLbl>
              <c:idx val="31"/>
              <c:delete val="1"/>
            </c:dLbl>
            <c:txPr>
              <a:bodyPr/>
              <a:lstStyle/>
              <a:p>
                <a:pPr>
                  <a:defRPr sz="800">
                    <a:latin typeface="Arial Narrow" panose="020B060602020203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Hoja3!$A$39:$A$71</c:f>
              <c:strCache>
                <c:ptCount val="33"/>
                <c:pt idx="0">
                  <c:v>ANTIOQUIA</c:v>
                </c:pt>
                <c:pt idx="1">
                  <c:v>CÓRDOBA</c:v>
                </c:pt>
                <c:pt idx="2">
                  <c:v>CUNDINAMARCA</c:v>
                </c:pt>
                <c:pt idx="3">
                  <c:v>CAUCA</c:v>
                </c:pt>
                <c:pt idx="4">
                  <c:v>SANTANDER</c:v>
                </c:pt>
                <c:pt idx="5">
                  <c:v>GUAJIRA</c:v>
                </c:pt>
                <c:pt idx="6">
                  <c:v>ATLÁNTICO</c:v>
                </c:pt>
                <c:pt idx="7">
                  <c:v>MAGDALENA</c:v>
                </c:pt>
                <c:pt idx="8">
                  <c:v>NARIÑO</c:v>
                </c:pt>
                <c:pt idx="9">
                  <c:v>TOLIMA</c:v>
                </c:pt>
                <c:pt idx="10">
                  <c:v>VALLE</c:v>
                </c:pt>
                <c:pt idx="11">
                  <c:v>CESAR</c:v>
                </c:pt>
                <c:pt idx="12">
                  <c:v>CHOCÓ</c:v>
                </c:pt>
                <c:pt idx="13">
                  <c:v>CAQUETÁ</c:v>
                </c:pt>
                <c:pt idx="14">
                  <c:v>HUILA</c:v>
                </c:pt>
                <c:pt idx="15">
                  <c:v>SUCRE</c:v>
                </c:pt>
                <c:pt idx="16">
                  <c:v>BOGOTÁ</c:v>
                </c:pt>
                <c:pt idx="17">
                  <c:v>RISARALDA</c:v>
                </c:pt>
                <c:pt idx="18">
                  <c:v>BOLÍVAR</c:v>
                </c:pt>
                <c:pt idx="19">
                  <c:v>N. DE SANTANDER</c:v>
                </c:pt>
                <c:pt idx="20">
                  <c:v>BOYACÁ</c:v>
                </c:pt>
                <c:pt idx="21">
                  <c:v>ARAUCA</c:v>
                </c:pt>
                <c:pt idx="22">
                  <c:v>META</c:v>
                </c:pt>
                <c:pt idx="23">
                  <c:v>CALDAS</c:v>
                </c:pt>
                <c:pt idx="24">
                  <c:v>VICHADA</c:v>
                </c:pt>
                <c:pt idx="25">
                  <c:v>CASANARE</c:v>
                </c:pt>
                <c:pt idx="26">
                  <c:v>AMAZONAS</c:v>
                </c:pt>
                <c:pt idx="27">
                  <c:v>PUTUMAYO</c:v>
                </c:pt>
                <c:pt idx="28">
                  <c:v>QUINDÍO</c:v>
                </c:pt>
                <c:pt idx="29">
                  <c:v>GUAINÍA</c:v>
                </c:pt>
                <c:pt idx="30">
                  <c:v>GUAVIARE</c:v>
                </c:pt>
                <c:pt idx="31">
                  <c:v>VAUPÉS</c:v>
                </c:pt>
                <c:pt idx="32">
                  <c:v>SAN ANDRÉS</c:v>
                </c:pt>
              </c:strCache>
            </c:strRef>
          </c:cat>
          <c:val>
            <c:numRef>
              <c:f>Hoja3!$C$39:$C$71</c:f>
              <c:numCache>
                <c:formatCode>General</c:formatCode>
                <c:ptCount val="33"/>
                <c:pt idx="0" formatCode="_(* #,##0_);_(* \(#,##0\);_(* &quot;-&quot;??_);_(@_)">
                  <c:v>15651263750</c:v>
                </c:pt>
                <c:pt idx="3" formatCode="_(* #,##0_);_(* \(#,##0\);_(* &quot;-&quot;??_);_(@_)">
                  <c:v>200000000</c:v>
                </c:pt>
                <c:pt idx="8" formatCode="_(* #,##0_);_(* \(#,##0\);_(* &quot;-&quot;??_);_(@_)">
                  <c:v>102000000</c:v>
                </c:pt>
                <c:pt idx="24" formatCode="_(* #,##0_);_(* \(#,##0\);_(* &quot;-&quot;??_);_(@_)">
                  <c:v>12000000000</c:v>
                </c:pt>
                <c:pt idx="31" formatCode="_(* #,##0_);_(* \(#,##0\);_(* &quot;-&quot;??_);_(@_)">
                  <c:v>441315385</c:v>
                </c:pt>
                <c:pt idx="32" formatCode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Hoja3!$D$38</c:f>
              <c:strCache>
                <c:ptCount val="1"/>
                <c:pt idx="0">
                  <c:v>COFINANCIACIÓN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13"/>
              <c:layout>
                <c:manualLayout>
                  <c:x val="0"/>
                  <c:y val="-8.9435423047156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7.4752795184752318E-17"/>
                  <c:y val="8.9435423047156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8.0265202576021582E-8"/>
                  <c:y val="-1.1924723072954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0"/>
                  <c:y val="-1.1924840442275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Arial Narrow" panose="020B060602020203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Hoja3!$A$39:$A$71</c:f>
              <c:strCache>
                <c:ptCount val="33"/>
                <c:pt idx="0">
                  <c:v>ANTIOQUIA</c:v>
                </c:pt>
                <c:pt idx="1">
                  <c:v>CÓRDOBA</c:v>
                </c:pt>
                <c:pt idx="2">
                  <c:v>CUNDINAMARCA</c:v>
                </c:pt>
                <c:pt idx="3">
                  <c:v>CAUCA</c:v>
                </c:pt>
                <c:pt idx="4">
                  <c:v>SANTANDER</c:v>
                </c:pt>
                <c:pt idx="5">
                  <c:v>GUAJIRA</c:v>
                </c:pt>
                <c:pt idx="6">
                  <c:v>ATLÁNTICO</c:v>
                </c:pt>
                <c:pt idx="7">
                  <c:v>MAGDALENA</c:v>
                </c:pt>
                <c:pt idx="8">
                  <c:v>NARIÑO</c:v>
                </c:pt>
                <c:pt idx="9">
                  <c:v>TOLIMA</c:v>
                </c:pt>
                <c:pt idx="10">
                  <c:v>VALLE</c:v>
                </c:pt>
                <c:pt idx="11">
                  <c:v>CESAR</c:v>
                </c:pt>
                <c:pt idx="12">
                  <c:v>CHOCÓ</c:v>
                </c:pt>
                <c:pt idx="13">
                  <c:v>CAQUETÁ</c:v>
                </c:pt>
                <c:pt idx="14">
                  <c:v>HUILA</c:v>
                </c:pt>
                <c:pt idx="15">
                  <c:v>SUCRE</c:v>
                </c:pt>
                <c:pt idx="16">
                  <c:v>BOGOTÁ</c:v>
                </c:pt>
                <c:pt idx="17">
                  <c:v>RISARALDA</c:v>
                </c:pt>
                <c:pt idx="18">
                  <c:v>BOLÍVAR</c:v>
                </c:pt>
                <c:pt idx="19">
                  <c:v>N. DE SANTANDER</c:v>
                </c:pt>
                <c:pt idx="20">
                  <c:v>BOYACÁ</c:v>
                </c:pt>
                <c:pt idx="21">
                  <c:v>ARAUCA</c:v>
                </c:pt>
                <c:pt idx="22">
                  <c:v>META</c:v>
                </c:pt>
                <c:pt idx="23">
                  <c:v>CALDAS</c:v>
                </c:pt>
                <c:pt idx="24">
                  <c:v>VICHADA</c:v>
                </c:pt>
                <c:pt idx="25">
                  <c:v>CASANARE</c:v>
                </c:pt>
                <c:pt idx="26">
                  <c:v>AMAZONAS</c:v>
                </c:pt>
                <c:pt idx="27">
                  <c:v>PUTUMAYO</c:v>
                </c:pt>
                <c:pt idx="28">
                  <c:v>QUINDÍO</c:v>
                </c:pt>
                <c:pt idx="29">
                  <c:v>GUAINÍA</c:v>
                </c:pt>
                <c:pt idx="30">
                  <c:v>GUAVIARE</c:v>
                </c:pt>
                <c:pt idx="31">
                  <c:v>VAUPÉS</c:v>
                </c:pt>
                <c:pt idx="32">
                  <c:v>SAN ANDRÉS</c:v>
                </c:pt>
              </c:strCache>
            </c:strRef>
          </c:cat>
          <c:val>
            <c:numRef>
              <c:f>Hoja3!$D$39:$D$71</c:f>
              <c:numCache>
                <c:formatCode>_(* #,##0_);_(* \(#,##0\);_(* "-"??_);_(@_)</c:formatCode>
                <c:ptCount val="33"/>
                <c:pt idx="0">
                  <c:v>90506007507</c:v>
                </c:pt>
                <c:pt idx="1">
                  <c:v>8724598532</c:v>
                </c:pt>
                <c:pt idx="2">
                  <c:v>46322500918</c:v>
                </c:pt>
                <c:pt idx="3">
                  <c:v>30716504547</c:v>
                </c:pt>
                <c:pt idx="4">
                  <c:v>20739167250</c:v>
                </c:pt>
                <c:pt idx="5">
                  <c:v>12230328974</c:v>
                </c:pt>
                <c:pt idx="6">
                  <c:v>11745487645</c:v>
                </c:pt>
                <c:pt idx="7">
                  <c:v>4880328441</c:v>
                </c:pt>
                <c:pt idx="8">
                  <c:v>12486521694</c:v>
                </c:pt>
                <c:pt idx="9">
                  <c:v>23681440018</c:v>
                </c:pt>
                <c:pt idx="10">
                  <c:v>33465131065.959999</c:v>
                </c:pt>
                <c:pt idx="11">
                  <c:v>15612167808</c:v>
                </c:pt>
                <c:pt idx="12">
                  <c:v>6513332540</c:v>
                </c:pt>
                <c:pt idx="13">
                  <c:v>18547824723</c:v>
                </c:pt>
                <c:pt idx="14">
                  <c:v>5020453822</c:v>
                </c:pt>
                <c:pt idx="15">
                  <c:v>19428673198</c:v>
                </c:pt>
                <c:pt idx="16">
                  <c:v>24916022486</c:v>
                </c:pt>
                <c:pt idx="17">
                  <c:v>21434899285</c:v>
                </c:pt>
                <c:pt idx="18">
                  <c:v>6104869854</c:v>
                </c:pt>
                <c:pt idx="19">
                  <c:v>4349922690</c:v>
                </c:pt>
                <c:pt idx="20">
                  <c:v>10987910999.99999</c:v>
                </c:pt>
                <c:pt idx="21">
                  <c:v>23240062606</c:v>
                </c:pt>
                <c:pt idx="22">
                  <c:v>10440000000</c:v>
                </c:pt>
                <c:pt idx="23">
                  <c:v>18040192042</c:v>
                </c:pt>
                <c:pt idx="24">
                  <c:v>2744955207</c:v>
                </c:pt>
                <c:pt idx="25">
                  <c:v>6956231446</c:v>
                </c:pt>
                <c:pt idx="26">
                  <c:v>1701957264</c:v>
                </c:pt>
                <c:pt idx="27">
                  <c:v>75999999</c:v>
                </c:pt>
                <c:pt idx="28">
                  <c:v>3584225593</c:v>
                </c:pt>
                <c:pt idx="30">
                  <c:v>1739341200</c:v>
                </c:pt>
                <c:pt idx="31">
                  <c:v>707223349</c:v>
                </c:pt>
                <c:pt idx="32" formatCode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911808"/>
        <c:axId val="39913344"/>
      </c:barChart>
      <c:lineChart>
        <c:grouping val="standard"/>
        <c:varyColors val="0"/>
        <c:ser>
          <c:idx val="3"/>
          <c:order val="3"/>
          <c:tx>
            <c:strRef>
              <c:f>Hoja3!$E$38</c:f>
              <c:strCache>
                <c:ptCount val="1"/>
                <c:pt idx="0">
                  <c:v># PROYECTOS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2232416883978013E-2"/>
                  <c:y val="-1.4905903841192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232416883978013E-2"/>
                  <c:y val="1.4905903841192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271153031307684E-2"/>
                  <c:y val="-3.2792988450624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25178495764283E-2"/>
                  <c:y val="-1.4905903841192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213048810313179E-2"/>
                  <c:y val="2.534003653002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271153031307684E-2"/>
                  <c:y val="2.0868148008348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251784957642848E-2"/>
                  <c:y val="-1.1924723072954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0774722946593754E-3"/>
                  <c:y val="8.9435423047156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2232416883978013E-2"/>
                  <c:y val="-1.1924723072954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0193680736648345E-2"/>
                  <c:y val="-1.341531345707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1162084419890067E-3"/>
                  <c:y val="-1.0434132688834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2232416883978013E-2"/>
                  <c:y val="1.341531345707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1213048810313179E-2"/>
                  <c:y val="-1.63964942253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1213048810313179E-2"/>
                  <c:y val="1.4905903841192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2232416883978013E-2"/>
                  <c:y val="-1.341531345707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1213048810313179E-2"/>
                  <c:y val="3.1302398066504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2232416883978013E-2"/>
                  <c:y val="2.3849446145908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2232416883978013E-2"/>
                  <c:y val="2.832121729826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1213048810313179E-2"/>
                  <c:y val="3.726475960298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1.0193680736648345E-2"/>
                  <c:y val="1.7887084609431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9.1743126629835105E-3"/>
                  <c:y val="1.7887084609431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1.0193680736648345E-2"/>
                  <c:y val="1.1924723072954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1.0193680736648345E-2"/>
                  <c:y val="2.534003653002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1213048810313179E-2"/>
                  <c:y val="-1.341531345707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1.0193680736648345E-2"/>
                  <c:y val="-1.341531345707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1.1213048810313179E-2"/>
                  <c:y val="1.341531345707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1.0193680736648345E-2"/>
                  <c:y val="-1.341531345707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-1.0193680736648345E-2"/>
                  <c:y val="1.341531345707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1.0193680736648345E-2"/>
                  <c:y val="-1.1924723072954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>
                <c:manualLayout>
                  <c:x val="-1.2232416883978013E-2"/>
                  <c:y val="1.1924723072954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>
                <c:manualLayout>
                  <c:x val="-1.1213048810313179E-2"/>
                  <c:y val="-1.341531345707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>
                <c:manualLayout>
                  <c:x val="-5.0968403683241724E-3"/>
                  <c:y val="-1.341531345707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 w="15875">
                <a:solidFill>
                  <a:srgbClr val="C0000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Arial Narrow" panose="020B060602020203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Hoja3!$A$39:$A$71</c:f>
              <c:strCache>
                <c:ptCount val="33"/>
                <c:pt idx="0">
                  <c:v>ANTIOQUIA</c:v>
                </c:pt>
                <c:pt idx="1">
                  <c:v>CÓRDOBA</c:v>
                </c:pt>
                <c:pt idx="2">
                  <c:v>CUNDINAMARCA</c:v>
                </c:pt>
                <c:pt idx="3">
                  <c:v>CAUCA</c:v>
                </c:pt>
                <c:pt idx="4">
                  <c:v>SANTANDER</c:v>
                </c:pt>
                <c:pt idx="5">
                  <c:v>GUAJIRA</c:v>
                </c:pt>
                <c:pt idx="6">
                  <c:v>ATLÁNTICO</c:v>
                </c:pt>
                <c:pt idx="7">
                  <c:v>MAGDALENA</c:v>
                </c:pt>
                <c:pt idx="8">
                  <c:v>NARIÑO</c:v>
                </c:pt>
                <c:pt idx="9">
                  <c:v>TOLIMA</c:v>
                </c:pt>
                <c:pt idx="10">
                  <c:v>VALLE</c:v>
                </c:pt>
                <c:pt idx="11">
                  <c:v>CESAR</c:v>
                </c:pt>
                <c:pt idx="12">
                  <c:v>CHOCÓ</c:v>
                </c:pt>
                <c:pt idx="13">
                  <c:v>CAQUETÁ</c:v>
                </c:pt>
                <c:pt idx="14">
                  <c:v>HUILA</c:v>
                </c:pt>
                <c:pt idx="15">
                  <c:v>SUCRE</c:v>
                </c:pt>
                <c:pt idx="16">
                  <c:v>BOGOTÁ</c:v>
                </c:pt>
                <c:pt idx="17">
                  <c:v>RISARALDA</c:v>
                </c:pt>
                <c:pt idx="18">
                  <c:v>BOLÍVAR</c:v>
                </c:pt>
                <c:pt idx="19">
                  <c:v>N. DE SANTANDER</c:v>
                </c:pt>
                <c:pt idx="20">
                  <c:v>BOYACÁ</c:v>
                </c:pt>
                <c:pt idx="21">
                  <c:v>ARAUCA</c:v>
                </c:pt>
                <c:pt idx="22">
                  <c:v>META</c:v>
                </c:pt>
                <c:pt idx="23">
                  <c:v>CALDAS</c:v>
                </c:pt>
                <c:pt idx="24">
                  <c:v>VICHADA</c:v>
                </c:pt>
                <c:pt idx="25">
                  <c:v>CASANARE</c:v>
                </c:pt>
                <c:pt idx="26">
                  <c:v>AMAZONAS</c:v>
                </c:pt>
                <c:pt idx="27">
                  <c:v>PUTUMAYO</c:v>
                </c:pt>
                <c:pt idx="28">
                  <c:v>QUINDÍO</c:v>
                </c:pt>
                <c:pt idx="29">
                  <c:v>GUAINÍA</c:v>
                </c:pt>
                <c:pt idx="30">
                  <c:v>GUAVIARE</c:v>
                </c:pt>
                <c:pt idx="31">
                  <c:v>VAUPÉS</c:v>
                </c:pt>
                <c:pt idx="32">
                  <c:v>SAN ANDRÉS</c:v>
                </c:pt>
              </c:strCache>
            </c:strRef>
          </c:cat>
          <c:val>
            <c:numRef>
              <c:f>Hoja3!$E$39:$E$71</c:f>
              <c:numCache>
                <c:formatCode>General</c:formatCode>
                <c:ptCount val="33"/>
                <c:pt idx="0">
                  <c:v>28</c:v>
                </c:pt>
                <c:pt idx="1">
                  <c:v>10</c:v>
                </c:pt>
                <c:pt idx="2">
                  <c:v>15</c:v>
                </c:pt>
                <c:pt idx="3">
                  <c:v>21</c:v>
                </c:pt>
                <c:pt idx="4">
                  <c:v>8</c:v>
                </c:pt>
                <c:pt idx="5">
                  <c:v>10</c:v>
                </c:pt>
                <c:pt idx="6">
                  <c:v>11</c:v>
                </c:pt>
                <c:pt idx="7">
                  <c:v>6</c:v>
                </c:pt>
                <c:pt idx="8">
                  <c:v>16</c:v>
                </c:pt>
                <c:pt idx="9">
                  <c:v>14</c:v>
                </c:pt>
                <c:pt idx="10">
                  <c:v>12</c:v>
                </c:pt>
                <c:pt idx="11">
                  <c:v>3</c:v>
                </c:pt>
                <c:pt idx="12">
                  <c:v>9</c:v>
                </c:pt>
                <c:pt idx="13">
                  <c:v>7</c:v>
                </c:pt>
                <c:pt idx="14">
                  <c:v>15</c:v>
                </c:pt>
                <c:pt idx="15">
                  <c:v>7</c:v>
                </c:pt>
                <c:pt idx="16">
                  <c:v>6</c:v>
                </c:pt>
                <c:pt idx="17">
                  <c:v>6</c:v>
                </c:pt>
                <c:pt idx="18">
                  <c:v>4</c:v>
                </c:pt>
                <c:pt idx="19">
                  <c:v>2</c:v>
                </c:pt>
                <c:pt idx="20">
                  <c:v>4</c:v>
                </c:pt>
                <c:pt idx="21">
                  <c:v>3</c:v>
                </c:pt>
                <c:pt idx="22">
                  <c:v>5</c:v>
                </c:pt>
                <c:pt idx="23">
                  <c:v>9</c:v>
                </c:pt>
                <c:pt idx="24">
                  <c:v>9</c:v>
                </c:pt>
                <c:pt idx="25">
                  <c:v>3</c:v>
                </c:pt>
                <c:pt idx="26">
                  <c:v>9</c:v>
                </c:pt>
                <c:pt idx="27">
                  <c:v>2</c:v>
                </c:pt>
                <c:pt idx="28">
                  <c:v>5</c:v>
                </c:pt>
                <c:pt idx="29">
                  <c:v>2</c:v>
                </c:pt>
                <c:pt idx="30">
                  <c:v>5</c:v>
                </c:pt>
                <c:pt idx="31">
                  <c:v>4</c:v>
                </c:pt>
                <c:pt idx="32" formatCode="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2112"/>
        <c:axId val="39960576"/>
      </c:lineChart>
      <c:catAx>
        <c:axId val="39911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rial Narrow" panose="020B0606020202030204" pitchFamily="34" charset="0"/>
              </a:defRPr>
            </a:pPr>
            <a:endParaRPr lang="es-CO"/>
          </a:p>
        </c:txPr>
        <c:crossAx val="39913344"/>
        <c:crosses val="autoZero"/>
        <c:auto val="1"/>
        <c:lblAlgn val="ctr"/>
        <c:lblOffset val="100"/>
        <c:noMultiLvlLbl val="0"/>
      </c:catAx>
      <c:valAx>
        <c:axId val="39913344"/>
        <c:scaling>
          <c:orientation val="minMax"/>
          <c:max val="310000000000"/>
          <c:min val="0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es-CO"/>
          </a:p>
        </c:txPr>
        <c:crossAx val="39911808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2.9561674136280202E-2"/>
                <c:y val="5.3661253828293849E-2"/>
              </c:manualLayout>
            </c:layout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es-CO"/>
              </a:p>
            </c:txPr>
          </c:dispUnitsLbl>
        </c:dispUnits>
      </c:valAx>
      <c:valAx>
        <c:axId val="399605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es-CO"/>
          </a:p>
        </c:txPr>
        <c:crossAx val="39962112"/>
        <c:crosses val="max"/>
        <c:crossBetween val="between"/>
        <c:minorUnit val="1"/>
      </c:valAx>
      <c:catAx>
        <c:axId val="39962112"/>
        <c:scaling>
          <c:orientation val="minMax"/>
        </c:scaling>
        <c:delete val="1"/>
        <c:axPos val="b"/>
        <c:majorTickMark val="out"/>
        <c:minorTickMark val="none"/>
        <c:tickLblPos val="nextTo"/>
        <c:crossAx val="3996057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>
              <a:latin typeface="Arial Narrow" panose="020B0606020202030204" pitchFamily="34" charset="0"/>
            </a:defRPr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BA9A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1FBA9A"/>
              </a:solidFill>
              <a:ln w="28575"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6397085942639003E-2"/>
                  <c:y val="-2.861955707291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3970859426390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360987220580913E-2"/>
                  <c:y val="2.861955707291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379036581609954E-2"/>
                  <c:y val="-8.5858671218753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5450996384044164E-2"/>
                  <c:y val="-8.58609247271846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84692833867551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1487332747784233E-2"/>
                  <c:y val="-2.8619557072917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47383374968156017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Arial Narrow" panose="020B060602020203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Otros</c:v>
                </c:pt>
                <c:pt idx="1">
                  <c:v>Sociedad Anónima                                                                                                                                      </c:v>
                </c:pt>
                <c:pt idx="2">
                  <c:v>Entidad sin ánimo de lucro                                                                                                                            </c:v>
                </c:pt>
                <c:pt idx="3">
                  <c:v>Empresa LTDA                                                                                                                                          </c:v>
                </c:pt>
                <c:pt idx="4">
                  <c:v>Entidad Privada                                                                                                                                       </c:v>
                </c:pt>
                <c:pt idx="5">
                  <c:v>SAS                                                                                                          </c:v>
                </c:pt>
                <c:pt idx="6">
                  <c:v>Entidad Pública</c:v>
                </c:pt>
                <c:pt idx="7">
                  <c:v>Persona Natural                                                                                                                                       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0.02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0795520"/>
        <c:axId val="40805504"/>
      </c:barChart>
      <c:catAx>
        <c:axId val="40795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805504"/>
        <c:crosses val="autoZero"/>
        <c:auto val="1"/>
        <c:lblAlgn val="ctr"/>
        <c:lblOffset val="100"/>
        <c:noMultiLvlLbl val="0"/>
      </c:catAx>
      <c:valAx>
        <c:axId val="408055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79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E375E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5E375E"/>
              </a:solidFill>
              <a:ln w="28575"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522735654997509"/>
                  <c:y val="-2.861955707291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2887897764648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44063520671024059"/>
                  <c:y val="2.86195570729179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Arial Narrow" panose="020B060602020203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8288789776464836E-2"/>
                  <c:y val="-8.5858671218753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0522735654997509"/>
                  <c:y val="-8.5858671218754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94151353036681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42554495990509544"/>
                  <c:y val="-2.861955707291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026136782749875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Otros</c:v>
                </c:pt>
                <c:pt idx="1">
                  <c:v>Sociedad Anónima                                                                                                                                      </c:v>
                </c:pt>
                <c:pt idx="2">
                  <c:v>Entidad sin ánimo de lucro                                                                                                                            </c:v>
                </c:pt>
                <c:pt idx="3">
                  <c:v>Empresa LTDA                                                                                                                                          </c:v>
                </c:pt>
                <c:pt idx="4">
                  <c:v>Entidad Privada                                                                                                                                       </c:v>
                </c:pt>
                <c:pt idx="5">
                  <c:v>SAS                                                                                                          </c:v>
                </c:pt>
                <c:pt idx="6">
                  <c:v>Entidad Pública</c:v>
                </c:pt>
                <c:pt idx="7">
                  <c:v>Persona Natural                                                                                                                                       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0.13</c:v>
                </c:pt>
                <c:pt idx="1">
                  <c:v>0.01</c:v>
                </c:pt>
                <c:pt idx="2">
                  <c:v>0.34</c:v>
                </c:pt>
                <c:pt idx="3">
                  <c:v>0.01</c:v>
                </c:pt>
                <c:pt idx="4">
                  <c:v>0.13</c:v>
                </c:pt>
                <c:pt idx="5">
                  <c:v>0.02</c:v>
                </c:pt>
                <c:pt idx="6">
                  <c:v>0.31</c:v>
                </c:pt>
                <c:pt idx="7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0592896"/>
        <c:axId val="40594432"/>
      </c:barChart>
      <c:catAx>
        <c:axId val="40592896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40594432"/>
        <c:crosses val="autoZero"/>
        <c:auto val="1"/>
        <c:lblAlgn val="ctr"/>
        <c:lblOffset val="100"/>
        <c:noMultiLvlLbl val="0"/>
      </c:catAx>
      <c:valAx>
        <c:axId val="40594432"/>
        <c:scaling>
          <c:orientation val="maxMin"/>
        </c:scaling>
        <c:delete val="1"/>
        <c:axPos val="b"/>
        <c:numFmt formatCode="0%" sourceLinked="1"/>
        <c:majorTickMark val="none"/>
        <c:minorTickMark val="none"/>
        <c:tickLblPos val="nextTo"/>
        <c:crossAx val="4059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'FCTeI 1'!$H$9</c:f>
              <c:strCache>
                <c:ptCount val="1"/>
                <c:pt idx="0">
                  <c:v>Resultado IV TRIM 2015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60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DA-4C6A-BC56-B363D6C0424F}"/>
              </c:ext>
            </c:extLst>
          </c:dPt>
          <c:dPt>
            <c:idx val="1"/>
            <c:invertIfNegative val="0"/>
            <c:bubble3D val="0"/>
            <c:spPr>
              <a:pattFill prst="pct60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DA-4C6A-BC56-B363D6C0424F}"/>
              </c:ext>
            </c:extLst>
          </c:dPt>
          <c:dPt>
            <c:idx val="2"/>
            <c:invertIfNegative val="0"/>
            <c:bubble3D val="0"/>
            <c:spPr>
              <a:pattFill prst="pct60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DA-4C6A-BC56-B363D6C0424F}"/>
              </c:ext>
            </c:extLst>
          </c:dPt>
          <c:dPt>
            <c:idx val="3"/>
            <c:invertIfNegative val="0"/>
            <c:bubble3D val="0"/>
            <c:spPr>
              <a:pattFill prst="pct60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DA-4C6A-BC56-B363D6C0424F}"/>
              </c:ext>
            </c:extLst>
          </c:dPt>
          <c:dPt>
            <c:idx val="4"/>
            <c:invertIfNegative val="0"/>
            <c:bubble3D val="0"/>
            <c:spPr>
              <a:pattFill prst="pct70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FDA-4C6A-BC56-B363D6C0424F}"/>
              </c:ext>
            </c:extLst>
          </c:dPt>
          <c:dPt>
            <c:idx val="5"/>
            <c:invertIfNegative val="0"/>
            <c:bubble3D val="0"/>
            <c:spPr>
              <a:pattFill prst="pct60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FDA-4C6A-BC56-B363D6C0424F}"/>
              </c:ext>
            </c:extLst>
          </c:dPt>
          <c:dPt>
            <c:idx val="6"/>
            <c:invertIfNegative val="0"/>
            <c:bubble3D val="0"/>
            <c:spPr>
              <a:pattFill prst="pct60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FDA-4C6A-BC56-B363D6C0424F}"/>
              </c:ext>
            </c:extLst>
          </c:dPt>
          <c:dPt>
            <c:idx val="7"/>
            <c:invertIfNegative val="0"/>
            <c:bubble3D val="0"/>
            <c:spPr>
              <a:pattFill prst="pct60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FDA-4C6A-BC56-B363D6C0424F}"/>
              </c:ext>
            </c:extLst>
          </c:dPt>
          <c:dPt>
            <c:idx val="8"/>
            <c:invertIfNegative val="0"/>
            <c:bubble3D val="0"/>
            <c:spPr>
              <a:pattFill prst="pct60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FDA-4C6A-BC56-B363D6C0424F}"/>
              </c:ext>
            </c:extLst>
          </c:dPt>
          <c:dPt>
            <c:idx val="9"/>
            <c:invertIfNegative val="0"/>
            <c:bubble3D val="0"/>
            <c:spPr>
              <a:pattFill prst="pct70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FDA-4C6A-BC56-B363D6C0424F}"/>
              </c:ext>
            </c:extLst>
          </c:dPt>
          <c:dPt>
            <c:idx val="10"/>
            <c:invertIfNegative val="0"/>
            <c:bubble3D val="0"/>
            <c:spPr>
              <a:pattFill prst="pct60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FDA-4C6A-BC56-B363D6C0424F}"/>
              </c:ext>
            </c:extLst>
          </c:dPt>
          <c:dPt>
            <c:idx val="11"/>
            <c:invertIfNegative val="0"/>
            <c:bubble3D val="0"/>
            <c:spPr>
              <a:pattFill prst="pct70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FDA-4C6A-BC56-B363D6C0424F}"/>
              </c:ext>
            </c:extLst>
          </c:dPt>
          <c:dPt>
            <c:idx val="12"/>
            <c:invertIfNegative val="0"/>
            <c:bubble3D val="0"/>
            <c:spPr>
              <a:pattFill prst="pct70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FDA-4C6A-BC56-B363D6C0424F}"/>
              </c:ext>
            </c:extLst>
          </c:dPt>
          <c:dPt>
            <c:idx val="13"/>
            <c:invertIfNegative val="0"/>
            <c:bubble3D val="0"/>
            <c:spPr>
              <a:pattFill prst="pct60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FDA-4C6A-BC56-B363D6C0424F}"/>
              </c:ext>
            </c:extLst>
          </c:dPt>
          <c:dPt>
            <c:idx val="14"/>
            <c:invertIfNegative val="0"/>
            <c:bubble3D val="0"/>
            <c:spPr>
              <a:pattFill prst="pct70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6FDA-4C6A-BC56-B363D6C0424F}"/>
              </c:ext>
            </c:extLst>
          </c:dPt>
          <c:dPt>
            <c:idx val="15"/>
            <c:invertIfNegative val="0"/>
            <c:bubble3D val="0"/>
            <c:spPr>
              <a:pattFill prst="pct70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6FDA-4C6A-BC56-B363D6C0424F}"/>
              </c:ext>
            </c:extLst>
          </c:dPt>
          <c:dPt>
            <c:idx val="16"/>
            <c:invertIfNegative val="0"/>
            <c:bubble3D val="0"/>
            <c:spPr>
              <a:pattFill prst="pct70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6FDA-4C6A-BC56-B363D6C0424F}"/>
              </c:ext>
            </c:extLst>
          </c:dPt>
          <c:dPt>
            <c:idx val="17"/>
            <c:invertIfNegative val="0"/>
            <c:bubble3D val="0"/>
            <c:spPr>
              <a:pattFill prst="pct70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6FDA-4C6A-BC56-B363D6C0424F}"/>
              </c:ext>
            </c:extLst>
          </c:dPt>
          <c:dPt>
            <c:idx val="18"/>
            <c:invertIfNegative val="0"/>
            <c:bubble3D val="0"/>
            <c:spPr>
              <a:pattFill prst="pct70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6FDA-4C6A-BC56-B363D6C0424F}"/>
              </c:ext>
            </c:extLst>
          </c:dPt>
          <c:dPt>
            <c:idx val="19"/>
            <c:invertIfNegative val="0"/>
            <c:bubble3D val="0"/>
            <c:spPr>
              <a:pattFill prst="pct70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6FDA-4C6A-BC56-B363D6C0424F}"/>
              </c:ext>
            </c:extLst>
          </c:dPt>
          <c:dPt>
            <c:idx val="20"/>
            <c:invertIfNegative val="0"/>
            <c:bubble3D val="0"/>
            <c:spPr>
              <a:pattFill prst="pct70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6FDA-4C6A-BC56-B363D6C0424F}"/>
              </c:ext>
            </c:extLst>
          </c:dPt>
          <c:dPt>
            <c:idx val="21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6FDA-4C6A-BC56-B363D6C0424F}"/>
              </c:ext>
            </c:extLst>
          </c:dPt>
          <c:dPt>
            <c:idx val="22"/>
            <c:invertIfNegative val="0"/>
            <c:bubble3D val="0"/>
            <c:spPr>
              <a:pattFill prst="pct70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6FDA-4C6A-BC56-B363D6C0424F}"/>
              </c:ext>
            </c:extLst>
          </c:dPt>
          <c:dPt>
            <c:idx val="23"/>
            <c:invertIfNegative val="0"/>
            <c:bubble3D val="0"/>
            <c:spPr>
              <a:pattFill prst="pct70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6FDA-4C6A-BC56-B363D6C0424F}"/>
              </c:ext>
            </c:extLst>
          </c:dPt>
          <c:dPt>
            <c:idx val="24"/>
            <c:invertIfNegative val="0"/>
            <c:bubble3D val="0"/>
            <c:spPr>
              <a:pattFill prst="pct70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6FDA-4C6A-BC56-B363D6C0424F}"/>
              </c:ext>
            </c:extLst>
          </c:dPt>
          <c:dPt>
            <c:idx val="25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6FDA-4C6A-BC56-B363D6C0424F}"/>
              </c:ext>
            </c:extLst>
          </c:dPt>
          <c:dPt>
            <c:idx val="26"/>
            <c:invertIfNegative val="0"/>
            <c:bubble3D val="0"/>
            <c:spPr>
              <a:pattFill prst="pct70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6FDA-4C6A-BC56-B363D6C0424F}"/>
              </c:ext>
            </c:extLst>
          </c:dPt>
          <c:dPt>
            <c:idx val="27"/>
            <c:invertIfNegative val="0"/>
            <c:bubble3D val="0"/>
            <c:spPr>
              <a:pattFill prst="pct70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6FDA-4C6A-BC56-B363D6C0424F}"/>
              </c:ext>
            </c:extLst>
          </c:dPt>
          <c:dPt>
            <c:idx val="28"/>
            <c:invertIfNegative val="0"/>
            <c:bubble3D val="0"/>
            <c:spPr>
              <a:pattFill prst="pct60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6FDA-4C6A-BC56-B363D6C0424F}"/>
              </c:ext>
            </c:extLst>
          </c:dPt>
          <c:dPt>
            <c:idx val="29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6FDA-4C6A-BC56-B363D6C0424F}"/>
              </c:ext>
            </c:extLst>
          </c:dPt>
          <c:dPt>
            <c:idx val="30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6FDA-4C6A-BC56-B363D6C0424F}"/>
              </c:ext>
            </c:extLst>
          </c:dPt>
          <c:dPt>
            <c:idx val="31"/>
            <c:invertIfNegative val="0"/>
            <c:bubble3D val="0"/>
            <c:spPr>
              <a:pattFill prst="pct60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6FDA-4C6A-BC56-B363D6C0424F}"/>
              </c:ext>
            </c:extLst>
          </c:dPt>
          <c:cat>
            <c:strRef>
              <c:f>'FCTeI 1'!$F$10:$F$41</c:f>
              <c:strCache>
                <c:ptCount val="32"/>
                <c:pt idx="0">
                  <c:v>1. Ruta N Medellín</c:v>
                </c:pt>
                <c:pt idx="1">
                  <c:v>2. Univ. Tecn. de Pereira - UTP</c:v>
                </c:pt>
                <c:pt idx="2">
                  <c:v>3. Inst. SINCHI</c:v>
                </c:pt>
                <c:pt idx="3">
                  <c:v>4. Univ. de la Amazonía</c:v>
                </c:pt>
                <c:pt idx="4">
                  <c:v>5. Fondo Financ. Distrital de salud</c:v>
                </c:pt>
                <c:pt idx="5">
                  <c:v>6. Univ. de La Guajira</c:v>
                </c:pt>
                <c:pt idx="6">
                  <c:v>7. Univ. Industrial de Stder - UIS</c:v>
                </c:pt>
                <c:pt idx="7">
                  <c:v>8. Univ. Tecn. del Chocó </c:v>
                </c:pt>
                <c:pt idx="8">
                  <c:v>9. Inst. Univ. Col. Mayor del Cauca</c:v>
                </c:pt>
                <c:pt idx="9">
                  <c:v>10. CORPOICA</c:v>
                </c:pt>
                <c:pt idx="10">
                  <c:v>11. Unidades Tecn. de Stder - UTS</c:v>
                </c:pt>
                <c:pt idx="11">
                  <c:v>12. Univ. Nal de Colombia</c:v>
                </c:pt>
                <c:pt idx="12">
                  <c:v>13. Bogotá D.C.</c:v>
                </c:pt>
                <c:pt idx="13">
                  <c:v>14. Univ. de Antioquia</c:v>
                </c:pt>
                <c:pt idx="14">
                  <c:v>15. Univ. del Valle</c:v>
                </c:pt>
                <c:pt idx="15">
                  <c:v>16. DPTO DE ANTIOQUIA</c:v>
                </c:pt>
                <c:pt idx="16">
                  <c:v>17. Univ. del Tolima</c:v>
                </c:pt>
                <c:pt idx="17">
                  <c:v>18. Univ. de Nariño</c:v>
                </c:pt>
                <c:pt idx="18">
                  <c:v>19. DPTO DE ATLÁNTICO</c:v>
                </c:pt>
                <c:pt idx="19">
                  <c:v>20. DPTO DE CALDAS</c:v>
                </c:pt>
                <c:pt idx="20">
                  <c:v>21. DPTO DE GUAVIARE</c:v>
                </c:pt>
                <c:pt idx="21">
                  <c:v>22. DPTO DE SANTANDER</c:v>
                </c:pt>
                <c:pt idx="22">
                  <c:v>23. DPTO DE CUNDINAMARCA</c:v>
                </c:pt>
                <c:pt idx="23">
                  <c:v>24. DPTO DE NORTE DE SDER</c:v>
                </c:pt>
                <c:pt idx="24">
                  <c:v>25. Jardín Botánico José C. Mutis</c:v>
                </c:pt>
                <c:pt idx="25">
                  <c:v>26. DPTO DE AMAZONAS</c:v>
                </c:pt>
                <c:pt idx="26">
                  <c:v>27. DPTO DE QUINDÍO</c:v>
                </c:pt>
                <c:pt idx="27">
                  <c:v>28. DPTO DE RISARALDA</c:v>
                </c:pt>
                <c:pt idx="28">
                  <c:v>29. Univ. del Pacífico</c:v>
                </c:pt>
                <c:pt idx="29">
                  <c:v>30. DPTO DE CESAR</c:v>
                </c:pt>
                <c:pt idx="30">
                  <c:v>31. DPTO DE VICHADA</c:v>
                </c:pt>
                <c:pt idx="31">
                  <c:v>32. Univ. de Caldas</c:v>
                </c:pt>
              </c:strCache>
            </c:strRef>
          </c:cat>
          <c:val>
            <c:numRef>
              <c:f>'FCTeI 1'!$H$10:$H$41</c:f>
              <c:numCache>
                <c:formatCode>_(* #,##0.0_);_(* \(#,##0.0\);_(* "-"??_);_(@_)</c:formatCode>
                <c:ptCount val="32"/>
                <c:pt idx="0">
                  <c:v>95.75</c:v>
                </c:pt>
                <c:pt idx="1">
                  <c:v>87.63</c:v>
                </c:pt>
                <c:pt idx="2">
                  <c:v>94.93</c:v>
                </c:pt>
                <c:pt idx="3">
                  <c:v>98</c:v>
                </c:pt>
                <c:pt idx="4">
                  <c:v>76.75</c:v>
                </c:pt>
                <c:pt idx="5">
                  <c:v>88.92</c:v>
                </c:pt>
                <c:pt idx="6">
                  <c:v>88.87</c:v>
                </c:pt>
                <c:pt idx="7">
                  <c:v>86.33</c:v>
                </c:pt>
                <c:pt idx="8">
                  <c:v>83.08</c:v>
                </c:pt>
                <c:pt idx="9">
                  <c:v>80</c:v>
                </c:pt>
                <c:pt idx="10">
                  <c:v>88.92</c:v>
                </c:pt>
                <c:pt idx="11">
                  <c:v>77.89</c:v>
                </c:pt>
                <c:pt idx="12">
                  <c:v>79.59</c:v>
                </c:pt>
                <c:pt idx="13">
                  <c:v>81.83</c:v>
                </c:pt>
                <c:pt idx="14">
                  <c:v>73.739999999999995</c:v>
                </c:pt>
                <c:pt idx="15">
                  <c:v>71.87</c:v>
                </c:pt>
                <c:pt idx="16">
                  <c:v>76.599999999999994</c:v>
                </c:pt>
                <c:pt idx="17">
                  <c:v>69.05</c:v>
                </c:pt>
                <c:pt idx="18">
                  <c:v>76.89</c:v>
                </c:pt>
                <c:pt idx="19">
                  <c:v>70.34</c:v>
                </c:pt>
                <c:pt idx="20">
                  <c:v>69.28</c:v>
                </c:pt>
                <c:pt idx="21">
                  <c:v>58.43</c:v>
                </c:pt>
                <c:pt idx="22">
                  <c:v>72.209999999999994</c:v>
                </c:pt>
                <c:pt idx="23">
                  <c:v>73.150000000000006</c:v>
                </c:pt>
                <c:pt idx="24">
                  <c:v>67.75</c:v>
                </c:pt>
                <c:pt idx="25">
                  <c:v>66.89</c:v>
                </c:pt>
                <c:pt idx="26">
                  <c:v>67.75</c:v>
                </c:pt>
                <c:pt idx="27">
                  <c:v>76.63</c:v>
                </c:pt>
                <c:pt idx="28">
                  <c:v>45.03</c:v>
                </c:pt>
                <c:pt idx="29">
                  <c:v>62.88</c:v>
                </c:pt>
                <c:pt idx="30">
                  <c:v>59.68</c:v>
                </c:pt>
                <c:pt idx="31">
                  <c:v>84.87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'FCTeI 1'!$O$10:$O$41</c15:f>
                <c15:dlblRangeCache>
                  <c:ptCount val="32"/>
                  <c:pt idx="0">
                    <c:v>2</c:v>
                  </c:pt>
                  <c:pt idx="1">
                    <c:v>7</c:v>
                  </c:pt>
                  <c:pt idx="2">
                    <c:v>3</c:v>
                  </c:pt>
                  <c:pt idx="3">
                    <c:v>1</c:v>
                  </c:pt>
                  <c:pt idx="4">
                    <c:v>16</c:v>
                  </c:pt>
                  <c:pt idx="5">
                    <c:v>5</c:v>
                  </c:pt>
                  <c:pt idx="6">
                    <c:v>6</c:v>
                  </c:pt>
                  <c:pt idx="7">
                    <c:v>8</c:v>
                  </c:pt>
                  <c:pt idx="8">
                    <c:v>10</c:v>
                  </c:pt>
                  <c:pt idx="9">
                    <c:v>12</c:v>
                  </c:pt>
                  <c:pt idx="10">
                    <c:v>5</c:v>
                  </c:pt>
                  <c:pt idx="11">
                    <c:v>14</c:v>
                  </c:pt>
                  <c:pt idx="12">
                    <c:v>13</c:v>
                  </c:pt>
                  <c:pt idx="13">
                    <c:v>11</c:v>
                  </c:pt>
                  <c:pt idx="14">
                    <c:v>19</c:v>
                  </c:pt>
                  <c:pt idx="15">
                    <c:v>22</c:v>
                  </c:pt>
                  <c:pt idx="16">
                    <c:v>18</c:v>
                  </c:pt>
                  <c:pt idx="17">
                    <c:v>26</c:v>
                  </c:pt>
                  <c:pt idx="18">
                    <c:v>15</c:v>
                  </c:pt>
                  <c:pt idx="19">
                    <c:v>23</c:v>
                  </c:pt>
                  <c:pt idx="20">
                    <c:v>25</c:v>
                  </c:pt>
                  <c:pt idx="21">
                    <c:v>44</c:v>
                  </c:pt>
                  <c:pt idx="22">
                    <c:v>21</c:v>
                  </c:pt>
                  <c:pt idx="23">
                    <c:v>20</c:v>
                  </c:pt>
                  <c:pt idx="24">
                    <c:v>27</c:v>
                  </c:pt>
                  <c:pt idx="25">
                    <c:v>30</c:v>
                  </c:pt>
                  <c:pt idx="26">
                    <c:v>27</c:v>
                  </c:pt>
                  <c:pt idx="27">
                    <c:v>17</c:v>
                  </c:pt>
                  <c:pt idx="28">
                    <c:v>57</c:v>
                  </c:pt>
                  <c:pt idx="29">
                    <c:v>35</c:v>
                  </c:pt>
                  <c:pt idx="30">
                    <c:v>43</c:v>
                  </c:pt>
                  <c:pt idx="31">
                    <c:v>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0-6FDA-4C6A-BC56-B363D6C0424F}"/>
            </c:ext>
          </c:extLst>
        </c:ser>
        <c:ser>
          <c:idx val="0"/>
          <c:order val="1"/>
          <c:tx>
            <c:strRef>
              <c:f>'FCTeI 1'!$G$9</c:f>
              <c:strCache>
                <c:ptCount val="1"/>
                <c:pt idx="0">
                  <c:v>Resultado I TRIM 2016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2-6FDA-4C6A-BC56-B363D6C0424F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4-6FDA-4C6A-BC56-B363D6C0424F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6-6FDA-4C6A-BC56-B363D6C0424F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8-6FDA-4C6A-BC56-B363D6C0424F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A-6FDA-4C6A-BC56-B363D6C0424F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C-6FDA-4C6A-BC56-B363D6C0424F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E-6FDA-4C6A-BC56-B363D6C0424F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0-6FDA-4C6A-BC56-B363D6C0424F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2-6FDA-4C6A-BC56-B363D6C0424F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4-6FDA-4C6A-BC56-B363D6C0424F}"/>
              </c:ext>
            </c:extLst>
          </c:dPt>
          <c:dPt>
            <c:idx val="18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6-6FDA-4C6A-BC56-B363D6C0424F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8-6FDA-4C6A-BC56-B363D6C0424F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A-6FDA-4C6A-BC56-B363D6C0424F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C-6FDA-4C6A-BC56-B363D6C0424F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E-6FDA-4C6A-BC56-B363D6C0424F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0-6FDA-4C6A-BC56-B363D6C0424F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2-6FDA-4C6A-BC56-B363D6C0424F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4-6FDA-4C6A-BC56-B363D6C0424F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6-6FDA-4C6A-BC56-B363D6C0424F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8-6FDA-4C6A-BC56-B363D6C0424F}"/>
              </c:ext>
            </c:extLst>
          </c:dPt>
          <c:dPt>
            <c:idx val="2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A-6FDA-4C6A-BC56-B363D6C0424F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C-6FDA-4C6A-BC56-B363D6C0424F}"/>
              </c:ext>
            </c:extLst>
          </c:dPt>
          <c:dPt>
            <c:idx val="3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E-6FDA-4C6A-BC56-B363D6C0424F}"/>
              </c:ext>
            </c:extLst>
          </c:dPt>
          <c:dPt>
            <c:idx val="3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0-6FDA-4C6A-BC56-B363D6C0424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'FCTeI 1'!$F$10:$F$41</c:f>
              <c:strCache>
                <c:ptCount val="32"/>
                <c:pt idx="0">
                  <c:v>1. Ruta N Medellín</c:v>
                </c:pt>
                <c:pt idx="1">
                  <c:v>2. Univ. Tecn. de Pereira - UTP</c:v>
                </c:pt>
                <c:pt idx="2">
                  <c:v>3. Inst. SINCHI</c:v>
                </c:pt>
                <c:pt idx="3">
                  <c:v>4. Univ. de la Amazonía</c:v>
                </c:pt>
                <c:pt idx="4">
                  <c:v>5. Fondo Financ. Distrital de salud</c:v>
                </c:pt>
                <c:pt idx="5">
                  <c:v>6. Univ. de La Guajira</c:v>
                </c:pt>
                <c:pt idx="6">
                  <c:v>7. Univ. Industrial de Stder - UIS</c:v>
                </c:pt>
                <c:pt idx="7">
                  <c:v>8. Univ. Tecn. del Chocó </c:v>
                </c:pt>
                <c:pt idx="8">
                  <c:v>9. Inst. Univ. Col. Mayor del Cauca</c:v>
                </c:pt>
                <c:pt idx="9">
                  <c:v>10. CORPOICA</c:v>
                </c:pt>
                <c:pt idx="10">
                  <c:v>11. Unidades Tecn. de Stder - UTS</c:v>
                </c:pt>
                <c:pt idx="11">
                  <c:v>12. Univ. Nal de Colombia</c:v>
                </c:pt>
                <c:pt idx="12">
                  <c:v>13. Bogotá D.C.</c:v>
                </c:pt>
                <c:pt idx="13">
                  <c:v>14. Univ. de Antioquia</c:v>
                </c:pt>
                <c:pt idx="14">
                  <c:v>15. Univ. del Valle</c:v>
                </c:pt>
                <c:pt idx="15">
                  <c:v>16. DPTO DE ANTIOQUIA</c:v>
                </c:pt>
                <c:pt idx="16">
                  <c:v>17. Univ. del Tolima</c:v>
                </c:pt>
                <c:pt idx="17">
                  <c:v>18. Univ. de Nariño</c:v>
                </c:pt>
                <c:pt idx="18">
                  <c:v>19. DPTO DE ATLÁNTICO</c:v>
                </c:pt>
                <c:pt idx="19">
                  <c:v>20. DPTO DE CALDAS</c:v>
                </c:pt>
                <c:pt idx="20">
                  <c:v>21. DPTO DE GUAVIARE</c:v>
                </c:pt>
                <c:pt idx="21">
                  <c:v>22. DPTO DE SANTANDER</c:v>
                </c:pt>
                <c:pt idx="22">
                  <c:v>23. DPTO DE CUNDINAMARCA</c:v>
                </c:pt>
                <c:pt idx="23">
                  <c:v>24. DPTO DE NORTE DE SDER</c:v>
                </c:pt>
                <c:pt idx="24">
                  <c:v>25. Jardín Botánico José C. Mutis</c:v>
                </c:pt>
                <c:pt idx="25">
                  <c:v>26. DPTO DE AMAZONAS</c:v>
                </c:pt>
                <c:pt idx="26">
                  <c:v>27. DPTO DE QUINDÍO</c:v>
                </c:pt>
                <c:pt idx="27">
                  <c:v>28. DPTO DE RISARALDA</c:v>
                </c:pt>
                <c:pt idx="28">
                  <c:v>29. Univ. del Pacífico</c:v>
                </c:pt>
                <c:pt idx="29">
                  <c:v>30. DPTO DE CESAR</c:v>
                </c:pt>
                <c:pt idx="30">
                  <c:v>31. DPTO DE VICHADA</c:v>
                </c:pt>
                <c:pt idx="31">
                  <c:v>32. Univ. de Caldas</c:v>
                </c:pt>
              </c:strCache>
            </c:strRef>
          </c:cat>
          <c:val>
            <c:numRef>
              <c:f>'FCTeI 1'!$G$10:$G$41</c:f>
              <c:numCache>
                <c:formatCode>_(* #,##0.0_);_(* \(#,##0.0\);_(* "-"??_);_(@_)</c:formatCode>
                <c:ptCount val="32"/>
                <c:pt idx="0">
                  <c:v>96.38</c:v>
                </c:pt>
                <c:pt idx="1">
                  <c:v>95.98</c:v>
                </c:pt>
                <c:pt idx="2">
                  <c:v>95.51</c:v>
                </c:pt>
                <c:pt idx="3">
                  <c:v>93.58</c:v>
                </c:pt>
                <c:pt idx="4">
                  <c:v>90.63</c:v>
                </c:pt>
                <c:pt idx="5">
                  <c:v>89.75</c:v>
                </c:pt>
                <c:pt idx="6">
                  <c:v>87.62</c:v>
                </c:pt>
                <c:pt idx="7">
                  <c:v>86.95</c:v>
                </c:pt>
                <c:pt idx="8">
                  <c:v>84.08</c:v>
                </c:pt>
                <c:pt idx="9">
                  <c:v>81.25</c:v>
                </c:pt>
                <c:pt idx="10">
                  <c:v>80.33</c:v>
                </c:pt>
                <c:pt idx="11">
                  <c:v>80.22</c:v>
                </c:pt>
                <c:pt idx="12">
                  <c:v>79.849999999999994</c:v>
                </c:pt>
                <c:pt idx="13">
                  <c:v>79.58</c:v>
                </c:pt>
                <c:pt idx="14">
                  <c:v>74.94</c:v>
                </c:pt>
                <c:pt idx="15">
                  <c:v>72.48</c:v>
                </c:pt>
                <c:pt idx="16">
                  <c:v>72.28</c:v>
                </c:pt>
                <c:pt idx="17">
                  <c:v>71.209999999999994</c:v>
                </c:pt>
                <c:pt idx="18">
                  <c:v>71.16</c:v>
                </c:pt>
                <c:pt idx="19">
                  <c:v>70.709999999999994</c:v>
                </c:pt>
                <c:pt idx="20">
                  <c:v>69.98</c:v>
                </c:pt>
                <c:pt idx="21">
                  <c:v>69.47</c:v>
                </c:pt>
                <c:pt idx="22">
                  <c:v>68.97</c:v>
                </c:pt>
                <c:pt idx="23">
                  <c:v>68.83</c:v>
                </c:pt>
                <c:pt idx="24">
                  <c:v>68.17</c:v>
                </c:pt>
                <c:pt idx="25">
                  <c:v>68.09</c:v>
                </c:pt>
                <c:pt idx="26">
                  <c:v>67.930000000000007</c:v>
                </c:pt>
                <c:pt idx="27">
                  <c:v>67.790000000000006</c:v>
                </c:pt>
                <c:pt idx="28">
                  <c:v>67.66</c:v>
                </c:pt>
                <c:pt idx="29">
                  <c:v>67.069999999999993</c:v>
                </c:pt>
                <c:pt idx="30">
                  <c:v>66.709999999999994</c:v>
                </c:pt>
                <c:pt idx="31">
                  <c:v>66.430000000000007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1-6FDA-4C6A-BC56-B363D6C04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240064"/>
        <c:axId val="41241600"/>
      </c:barChart>
      <c:lineChart>
        <c:grouping val="standard"/>
        <c:varyColors val="0"/>
        <c:ser>
          <c:idx val="3"/>
          <c:order val="3"/>
          <c:tx>
            <c:strRef>
              <c:f>'FCTeI 1'!$K$9</c:f>
              <c:strCache>
                <c:ptCount val="1"/>
                <c:pt idx="0">
                  <c:v>techo alto</c:v>
                </c:pt>
              </c:strCache>
            </c:strRef>
          </c:tx>
          <c:spPr>
            <a:ln w="127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'FCTeI 1'!$F$10:$F$41</c:f>
              <c:strCache>
                <c:ptCount val="32"/>
                <c:pt idx="0">
                  <c:v>1. Ruta N Medellín</c:v>
                </c:pt>
                <c:pt idx="1">
                  <c:v>2. Univ. Tecn. de Pereira - UTP</c:v>
                </c:pt>
                <c:pt idx="2">
                  <c:v>3. Inst. SINCHI</c:v>
                </c:pt>
                <c:pt idx="3">
                  <c:v>4. Univ. de la Amazonía</c:v>
                </c:pt>
                <c:pt idx="4">
                  <c:v>5. Fondo Financ. Distrital de salud</c:v>
                </c:pt>
                <c:pt idx="5">
                  <c:v>6. Univ. de La Guajira</c:v>
                </c:pt>
                <c:pt idx="6">
                  <c:v>7. Univ. Industrial de Stder - UIS</c:v>
                </c:pt>
                <c:pt idx="7">
                  <c:v>8. Univ. Tecn. del Chocó </c:v>
                </c:pt>
                <c:pt idx="8">
                  <c:v>9. Inst. Univ. Col. Mayor del Cauca</c:v>
                </c:pt>
                <c:pt idx="9">
                  <c:v>10. CORPOICA</c:v>
                </c:pt>
                <c:pt idx="10">
                  <c:v>11. Unidades Tecn. de Stder - UTS</c:v>
                </c:pt>
                <c:pt idx="11">
                  <c:v>12. Univ. Nal de Colombia</c:v>
                </c:pt>
                <c:pt idx="12">
                  <c:v>13. Bogotá D.C.</c:v>
                </c:pt>
                <c:pt idx="13">
                  <c:v>14. Univ. de Antioquia</c:v>
                </c:pt>
                <c:pt idx="14">
                  <c:v>15. Univ. del Valle</c:v>
                </c:pt>
                <c:pt idx="15">
                  <c:v>16. DPTO DE ANTIOQUIA</c:v>
                </c:pt>
                <c:pt idx="16">
                  <c:v>17. Univ. del Tolima</c:v>
                </c:pt>
                <c:pt idx="17">
                  <c:v>18. Univ. de Nariño</c:v>
                </c:pt>
                <c:pt idx="18">
                  <c:v>19. DPTO DE ATLÁNTICO</c:v>
                </c:pt>
                <c:pt idx="19">
                  <c:v>20. DPTO DE CALDAS</c:v>
                </c:pt>
                <c:pt idx="20">
                  <c:v>21. DPTO DE GUAVIARE</c:v>
                </c:pt>
                <c:pt idx="21">
                  <c:v>22. DPTO DE SANTANDER</c:v>
                </c:pt>
                <c:pt idx="22">
                  <c:v>23. DPTO DE CUNDINAMARCA</c:v>
                </c:pt>
                <c:pt idx="23">
                  <c:v>24. DPTO DE NORTE DE SDER</c:v>
                </c:pt>
                <c:pt idx="24">
                  <c:v>25. Jardín Botánico José C. Mutis</c:v>
                </c:pt>
                <c:pt idx="25">
                  <c:v>26. DPTO DE AMAZONAS</c:v>
                </c:pt>
                <c:pt idx="26">
                  <c:v>27. DPTO DE QUINDÍO</c:v>
                </c:pt>
                <c:pt idx="27">
                  <c:v>28. DPTO DE RISARALDA</c:v>
                </c:pt>
                <c:pt idx="28">
                  <c:v>29. Univ. del Pacífico</c:v>
                </c:pt>
                <c:pt idx="29">
                  <c:v>30. DPTO DE CESAR</c:v>
                </c:pt>
                <c:pt idx="30">
                  <c:v>31. DPTO DE VICHADA</c:v>
                </c:pt>
                <c:pt idx="31">
                  <c:v>32. Univ. de Caldas</c:v>
                </c:pt>
              </c:strCache>
            </c:strRef>
          </c:cat>
          <c:val>
            <c:numRef>
              <c:f>'FCTeI 1'!$K$10:$K$41</c:f>
              <c:numCache>
                <c:formatCode>_(* #,##0.00_);_(* \(#,##0.00\);_(* "-"??_);_(@_)</c:formatCode>
                <c:ptCount val="32"/>
                <c:pt idx="0">
                  <c:v>81.8781027165127</c:v>
                </c:pt>
                <c:pt idx="1">
                  <c:v>81.8781027165127</c:v>
                </c:pt>
                <c:pt idx="2">
                  <c:v>81.8781027165127</c:v>
                </c:pt>
                <c:pt idx="3">
                  <c:v>81.8781027165127</c:v>
                </c:pt>
                <c:pt idx="4">
                  <c:v>81.8781027165127</c:v>
                </c:pt>
                <c:pt idx="5">
                  <c:v>81.8781027165127</c:v>
                </c:pt>
                <c:pt idx="6">
                  <c:v>81.8781027165127</c:v>
                </c:pt>
                <c:pt idx="7">
                  <c:v>81.8781027165127</c:v>
                </c:pt>
                <c:pt idx="8">
                  <c:v>81.8781027165127</c:v>
                </c:pt>
                <c:pt idx="9">
                  <c:v>81.8781027165127</c:v>
                </c:pt>
                <c:pt idx="10">
                  <c:v>81.8781027165127</c:v>
                </c:pt>
                <c:pt idx="11">
                  <c:v>81.8781027165127</c:v>
                </c:pt>
                <c:pt idx="12">
                  <c:v>81.8781027165127</c:v>
                </c:pt>
                <c:pt idx="13">
                  <c:v>81.8781027165127</c:v>
                </c:pt>
                <c:pt idx="14">
                  <c:v>81.8781027165127</c:v>
                </c:pt>
                <c:pt idx="15">
                  <c:v>81.8781027165127</c:v>
                </c:pt>
                <c:pt idx="16">
                  <c:v>81.8781027165127</c:v>
                </c:pt>
                <c:pt idx="17">
                  <c:v>81.8781027165127</c:v>
                </c:pt>
                <c:pt idx="18">
                  <c:v>81.8781027165127</c:v>
                </c:pt>
                <c:pt idx="19">
                  <c:v>81.8781027165127</c:v>
                </c:pt>
                <c:pt idx="20">
                  <c:v>81.8781027165127</c:v>
                </c:pt>
                <c:pt idx="21">
                  <c:v>81.8781027165127</c:v>
                </c:pt>
                <c:pt idx="22">
                  <c:v>81.8781027165127</c:v>
                </c:pt>
                <c:pt idx="23">
                  <c:v>81.8781027165127</c:v>
                </c:pt>
                <c:pt idx="24">
                  <c:v>81.8781027165127</c:v>
                </c:pt>
                <c:pt idx="25">
                  <c:v>81.8781027165127</c:v>
                </c:pt>
                <c:pt idx="26">
                  <c:v>81.8781027165127</c:v>
                </c:pt>
                <c:pt idx="27">
                  <c:v>81.8781027165127</c:v>
                </c:pt>
                <c:pt idx="28">
                  <c:v>81.8781027165127</c:v>
                </c:pt>
                <c:pt idx="29">
                  <c:v>81.8781027165127</c:v>
                </c:pt>
                <c:pt idx="30">
                  <c:v>81.8781027165127</c:v>
                </c:pt>
                <c:pt idx="31">
                  <c:v>81.8781027165127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2-6FDA-4C6A-BC56-B363D6C0424F}"/>
            </c:ext>
          </c:extLst>
        </c:ser>
        <c:ser>
          <c:idx val="4"/>
          <c:order val="4"/>
          <c:tx>
            <c:strRef>
              <c:f>'FCTeI 1'!$L$9</c:f>
              <c:strCache>
                <c:ptCount val="1"/>
                <c:pt idx="0">
                  <c:v>Promedio </c:v>
                </c:pt>
              </c:strCache>
            </c:strRef>
          </c:tx>
          <c:spPr>
            <a:ln w="127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'FCTeI 1'!$F$10:$F$41</c:f>
              <c:strCache>
                <c:ptCount val="32"/>
                <c:pt idx="0">
                  <c:v>1. Ruta N Medellín</c:v>
                </c:pt>
                <c:pt idx="1">
                  <c:v>2. Univ. Tecn. de Pereira - UTP</c:v>
                </c:pt>
                <c:pt idx="2">
                  <c:v>3. Inst. SINCHI</c:v>
                </c:pt>
                <c:pt idx="3">
                  <c:v>4. Univ. de la Amazonía</c:v>
                </c:pt>
                <c:pt idx="4">
                  <c:v>5. Fondo Financ. Distrital de salud</c:v>
                </c:pt>
                <c:pt idx="5">
                  <c:v>6. Univ. de La Guajira</c:v>
                </c:pt>
                <c:pt idx="6">
                  <c:v>7. Univ. Industrial de Stder - UIS</c:v>
                </c:pt>
                <c:pt idx="7">
                  <c:v>8. Univ. Tecn. del Chocó </c:v>
                </c:pt>
                <c:pt idx="8">
                  <c:v>9. Inst. Univ. Col. Mayor del Cauca</c:v>
                </c:pt>
                <c:pt idx="9">
                  <c:v>10. CORPOICA</c:v>
                </c:pt>
                <c:pt idx="10">
                  <c:v>11. Unidades Tecn. de Stder - UTS</c:v>
                </c:pt>
                <c:pt idx="11">
                  <c:v>12. Univ. Nal de Colombia</c:v>
                </c:pt>
                <c:pt idx="12">
                  <c:v>13. Bogotá D.C.</c:v>
                </c:pt>
                <c:pt idx="13">
                  <c:v>14. Univ. de Antioquia</c:v>
                </c:pt>
                <c:pt idx="14">
                  <c:v>15. Univ. del Valle</c:v>
                </c:pt>
                <c:pt idx="15">
                  <c:v>16. DPTO DE ANTIOQUIA</c:v>
                </c:pt>
                <c:pt idx="16">
                  <c:v>17. Univ. del Tolima</c:v>
                </c:pt>
                <c:pt idx="17">
                  <c:v>18. Univ. de Nariño</c:v>
                </c:pt>
                <c:pt idx="18">
                  <c:v>19. DPTO DE ATLÁNTICO</c:v>
                </c:pt>
                <c:pt idx="19">
                  <c:v>20. DPTO DE CALDAS</c:v>
                </c:pt>
                <c:pt idx="20">
                  <c:v>21. DPTO DE GUAVIARE</c:v>
                </c:pt>
                <c:pt idx="21">
                  <c:v>22. DPTO DE SANTANDER</c:v>
                </c:pt>
                <c:pt idx="22">
                  <c:v>23. DPTO DE CUNDINAMARCA</c:v>
                </c:pt>
                <c:pt idx="23">
                  <c:v>24. DPTO DE NORTE DE SDER</c:v>
                </c:pt>
                <c:pt idx="24">
                  <c:v>25. Jardín Botánico José C. Mutis</c:v>
                </c:pt>
                <c:pt idx="25">
                  <c:v>26. DPTO DE AMAZONAS</c:v>
                </c:pt>
                <c:pt idx="26">
                  <c:v>27. DPTO DE QUINDÍO</c:v>
                </c:pt>
                <c:pt idx="27">
                  <c:v>28. DPTO DE RISARALDA</c:v>
                </c:pt>
                <c:pt idx="28">
                  <c:v>29. Univ. del Pacífico</c:v>
                </c:pt>
                <c:pt idx="29">
                  <c:v>30. DPTO DE CESAR</c:v>
                </c:pt>
                <c:pt idx="30">
                  <c:v>31. DPTO DE VICHADA</c:v>
                </c:pt>
                <c:pt idx="31">
                  <c:v>32. Univ. de Caldas</c:v>
                </c:pt>
              </c:strCache>
            </c:strRef>
          </c:cat>
          <c:val>
            <c:numRef>
              <c:f>'FCTeI 1'!$L$10:$L$41</c:f>
              <c:numCache>
                <c:formatCode>_(* #,##0.00_);_(* \(#,##0.00\);_(* "-"??_);_(@_)</c:formatCode>
                <c:ptCount val="32"/>
                <c:pt idx="0">
                  <c:v>69.50775543041027</c:v>
                </c:pt>
                <c:pt idx="1">
                  <c:v>69.50775543041027</c:v>
                </c:pt>
                <c:pt idx="2">
                  <c:v>69.50775543041027</c:v>
                </c:pt>
                <c:pt idx="3">
                  <c:v>69.50775543041027</c:v>
                </c:pt>
                <c:pt idx="4">
                  <c:v>69.50775543041027</c:v>
                </c:pt>
                <c:pt idx="5">
                  <c:v>69.50775543041027</c:v>
                </c:pt>
                <c:pt idx="6">
                  <c:v>69.50775543041027</c:v>
                </c:pt>
                <c:pt idx="7">
                  <c:v>69.50775543041027</c:v>
                </c:pt>
                <c:pt idx="8">
                  <c:v>69.50775543041027</c:v>
                </c:pt>
                <c:pt idx="9">
                  <c:v>69.50775543041027</c:v>
                </c:pt>
                <c:pt idx="10">
                  <c:v>69.50775543041027</c:v>
                </c:pt>
                <c:pt idx="11">
                  <c:v>69.50775543041027</c:v>
                </c:pt>
                <c:pt idx="12">
                  <c:v>69.50775543041027</c:v>
                </c:pt>
                <c:pt idx="13">
                  <c:v>69.50775543041027</c:v>
                </c:pt>
                <c:pt idx="14">
                  <c:v>69.50775543041027</c:v>
                </c:pt>
                <c:pt idx="15">
                  <c:v>69.50775543041027</c:v>
                </c:pt>
                <c:pt idx="16">
                  <c:v>69.50775543041027</c:v>
                </c:pt>
                <c:pt idx="17">
                  <c:v>69.50775543041027</c:v>
                </c:pt>
                <c:pt idx="18">
                  <c:v>69.50775543041027</c:v>
                </c:pt>
                <c:pt idx="19">
                  <c:v>69.50775543041027</c:v>
                </c:pt>
                <c:pt idx="20">
                  <c:v>69.50775543041027</c:v>
                </c:pt>
                <c:pt idx="21">
                  <c:v>69.50775543041027</c:v>
                </c:pt>
                <c:pt idx="22">
                  <c:v>69.50775543041027</c:v>
                </c:pt>
                <c:pt idx="23">
                  <c:v>69.50775543041027</c:v>
                </c:pt>
                <c:pt idx="24">
                  <c:v>69.50775543041027</c:v>
                </c:pt>
                <c:pt idx="25">
                  <c:v>69.50775543041027</c:v>
                </c:pt>
                <c:pt idx="26">
                  <c:v>69.50775543041027</c:v>
                </c:pt>
                <c:pt idx="27">
                  <c:v>69.50775543041027</c:v>
                </c:pt>
                <c:pt idx="28">
                  <c:v>69.50775543041027</c:v>
                </c:pt>
                <c:pt idx="29">
                  <c:v>69.50775543041027</c:v>
                </c:pt>
                <c:pt idx="30">
                  <c:v>69.50775543041027</c:v>
                </c:pt>
                <c:pt idx="31">
                  <c:v>69.50775543041027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3-6FDA-4C6A-BC56-B363D6C0424F}"/>
            </c:ext>
          </c:extLst>
        </c:ser>
        <c:ser>
          <c:idx val="5"/>
          <c:order val="5"/>
          <c:tx>
            <c:strRef>
              <c:f>'FCTeI 1'!$M$9</c:f>
              <c:strCache>
                <c:ptCount val="1"/>
                <c:pt idx="0">
                  <c:v>techo bajo</c:v>
                </c:pt>
              </c:strCache>
            </c:strRef>
          </c:tx>
          <c:spPr>
            <a:ln w="127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'FCTeI 1'!$F$10:$F$41</c:f>
              <c:strCache>
                <c:ptCount val="32"/>
                <c:pt idx="0">
                  <c:v>1. Ruta N Medellín</c:v>
                </c:pt>
                <c:pt idx="1">
                  <c:v>2. Univ. Tecn. de Pereira - UTP</c:v>
                </c:pt>
                <c:pt idx="2">
                  <c:v>3. Inst. SINCHI</c:v>
                </c:pt>
                <c:pt idx="3">
                  <c:v>4. Univ. de la Amazonía</c:v>
                </c:pt>
                <c:pt idx="4">
                  <c:v>5. Fondo Financ. Distrital de salud</c:v>
                </c:pt>
                <c:pt idx="5">
                  <c:v>6. Univ. de La Guajira</c:v>
                </c:pt>
                <c:pt idx="6">
                  <c:v>7. Univ. Industrial de Stder - UIS</c:v>
                </c:pt>
                <c:pt idx="7">
                  <c:v>8. Univ. Tecn. del Chocó </c:v>
                </c:pt>
                <c:pt idx="8">
                  <c:v>9. Inst. Univ. Col. Mayor del Cauca</c:v>
                </c:pt>
                <c:pt idx="9">
                  <c:v>10. CORPOICA</c:v>
                </c:pt>
                <c:pt idx="10">
                  <c:v>11. Unidades Tecn. de Stder - UTS</c:v>
                </c:pt>
                <c:pt idx="11">
                  <c:v>12. Univ. Nal de Colombia</c:v>
                </c:pt>
                <c:pt idx="12">
                  <c:v>13. Bogotá D.C.</c:v>
                </c:pt>
                <c:pt idx="13">
                  <c:v>14. Univ. de Antioquia</c:v>
                </c:pt>
                <c:pt idx="14">
                  <c:v>15. Univ. del Valle</c:v>
                </c:pt>
                <c:pt idx="15">
                  <c:v>16. DPTO DE ANTIOQUIA</c:v>
                </c:pt>
                <c:pt idx="16">
                  <c:v>17. Univ. del Tolima</c:v>
                </c:pt>
                <c:pt idx="17">
                  <c:v>18. Univ. de Nariño</c:v>
                </c:pt>
                <c:pt idx="18">
                  <c:v>19. DPTO DE ATLÁNTICO</c:v>
                </c:pt>
                <c:pt idx="19">
                  <c:v>20. DPTO DE CALDAS</c:v>
                </c:pt>
                <c:pt idx="20">
                  <c:v>21. DPTO DE GUAVIARE</c:v>
                </c:pt>
                <c:pt idx="21">
                  <c:v>22. DPTO DE SANTANDER</c:v>
                </c:pt>
                <c:pt idx="22">
                  <c:v>23. DPTO DE CUNDINAMARCA</c:v>
                </c:pt>
                <c:pt idx="23">
                  <c:v>24. DPTO DE NORTE DE SDER</c:v>
                </c:pt>
                <c:pt idx="24">
                  <c:v>25. Jardín Botánico José C. Mutis</c:v>
                </c:pt>
                <c:pt idx="25">
                  <c:v>26. DPTO DE AMAZONAS</c:v>
                </c:pt>
                <c:pt idx="26">
                  <c:v>27. DPTO DE QUINDÍO</c:v>
                </c:pt>
                <c:pt idx="27">
                  <c:v>28. DPTO DE RISARALDA</c:v>
                </c:pt>
                <c:pt idx="28">
                  <c:v>29. Univ. del Pacífico</c:v>
                </c:pt>
                <c:pt idx="29">
                  <c:v>30. DPTO DE CESAR</c:v>
                </c:pt>
                <c:pt idx="30">
                  <c:v>31. DPTO DE VICHADA</c:v>
                </c:pt>
                <c:pt idx="31">
                  <c:v>32. Univ. de Caldas</c:v>
                </c:pt>
              </c:strCache>
            </c:strRef>
          </c:cat>
          <c:val>
            <c:numRef>
              <c:f>'FCTeI 1'!$M$10:$M$41</c:f>
              <c:numCache>
                <c:formatCode>_(* #,##0.00_);_(* \(#,##0.00\);_(* "-"??_);_(@_)</c:formatCode>
                <c:ptCount val="32"/>
                <c:pt idx="0">
                  <c:v>57.137408144307834</c:v>
                </c:pt>
                <c:pt idx="1">
                  <c:v>57.137408144307834</c:v>
                </c:pt>
                <c:pt idx="2">
                  <c:v>57.137408144307834</c:v>
                </c:pt>
                <c:pt idx="3">
                  <c:v>57.137408144307834</c:v>
                </c:pt>
                <c:pt idx="4">
                  <c:v>57.137408144307834</c:v>
                </c:pt>
                <c:pt idx="5">
                  <c:v>57.137408144307834</c:v>
                </c:pt>
                <c:pt idx="6">
                  <c:v>57.137408144307834</c:v>
                </c:pt>
                <c:pt idx="7">
                  <c:v>57.137408144307834</c:v>
                </c:pt>
                <c:pt idx="8">
                  <c:v>57.137408144307834</c:v>
                </c:pt>
                <c:pt idx="9">
                  <c:v>57.137408144307834</c:v>
                </c:pt>
                <c:pt idx="10">
                  <c:v>57.137408144307834</c:v>
                </c:pt>
                <c:pt idx="11">
                  <c:v>57.137408144307834</c:v>
                </c:pt>
                <c:pt idx="12">
                  <c:v>57.137408144307834</c:v>
                </c:pt>
                <c:pt idx="13">
                  <c:v>57.137408144307834</c:v>
                </c:pt>
                <c:pt idx="14">
                  <c:v>57.137408144307834</c:v>
                </c:pt>
                <c:pt idx="15">
                  <c:v>57.137408144307834</c:v>
                </c:pt>
                <c:pt idx="16">
                  <c:v>57.137408144307834</c:v>
                </c:pt>
                <c:pt idx="17">
                  <c:v>57.137408144307834</c:v>
                </c:pt>
                <c:pt idx="18">
                  <c:v>57.137408144307834</c:v>
                </c:pt>
                <c:pt idx="19">
                  <c:v>57.137408144307834</c:v>
                </c:pt>
                <c:pt idx="20">
                  <c:v>57.137408144307834</c:v>
                </c:pt>
                <c:pt idx="21">
                  <c:v>57.137408144307834</c:v>
                </c:pt>
                <c:pt idx="22">
                  <c:v>57.137408144307834</c:v>
                </c:pt>
                <c:pt idx="23">
                  <c:v>57.137408144307834</c:v>
                </c:pt>
                <c:pt idx="24">
                  <c:v>57.137408144307834</c:v>
                </c:pt>
                <c:pt idx="25">
                  <c:v>57.137408144307834</c:v>
                </c:pt>
                <c:pt idx="26">
                  <c:v>57.137408144307834</c:v>
                </c:pt>
                <c:pt idx="27">
                  <c:v>57.137408144307834</c:v>
                </c:pt>
                <c:pt idx="28">
                  <c:v>57.137408144307834</c:v>
                </c:pt>
                <c:pt idx="29">
                  <c:v>57.137408144307834</c:v>
                </c:pt>
                <c:pt idx="30">
                  <c:v>57.137408144307834</c:v>
                </c:pt>
                <c:pt idx="31">
                  <c:v>57.137408144307834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4-6FDA-4C6A-BC56-B363D6C04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40064"/>
        <c:axId val="41241600"/>
      </c:lineChart>
      <c:lineChart>
        <c:grouping val="standard"/>
        <c:varyColors val="0"/>
        <c:ser>
          <c:idx val="2"/>
          <c:order val="2"/>
          <c:tx>
            <c:strRef>
              <c:f>'FCTeI 1'!$J$9</c:f>
              <c:strCache>
                <c:ptCount val="1"/>
                <c:pt idx="0">
                  <c:v>N° de proyectos FCTeI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'FCTeI 1'!$F$10:$F$41</c:f>
              <c:strCache>
                <c:ptCount val="32"/>
                <c:pt idx="0">
                  <c:v>1. Ruta N Medellín</c:v>
                </c:pt>
                <c:pt idx="1">
                  <c:v>2. Univ. Tecn. de Pereira - UTP</c:v>
                </c:pt>
                <c:pt idx="2">
                  <c:v>3. Inst. SINCHI</c:v>
                </c:pt>
                <c:pt idx="3">
                  <c:v>4. Univ. de la Amazonía</c:v>
                </c:pt>
                <c:pt idx="4">
                  <c:v>5. Fondo Financ. Distrital de salud</c:v>
                </c:pt>
                <c:pt idx="5">
                  <c:v>6. Univ. de La Guajira</c:v>
                </c:pt>
                <c:pt idx="6">
                  <c:v>7. Univ. Industrial de Stder - UIS</c:v>
                </c:pt>
                <c:pt idx="7">
                  <c:v>8. Univ. Tecn. del Chocó </c:v>
                </c:pt>
                <c:pt idx="8">
                  <c:v>9. Inst. Univ. Col. Mayor del Cauca</c:v>
                </c:pt>
                <c:pt idx="9">
                  <c:v>10. CORPOICA</c:v>
                </c:pt>
                <c:pt idx="10">
                  <c:v>11. Unidades Tecn. de Stder - UTS</c:v>
                </c:pt>
                <c:pt idx="11">
                  <c:v>12. Univ. Nal de Colombia</c:v>
                </c:pt>
                <c:pt idx="12">
                  <c:v>13. Bogotá D.C.</c:v>
                </c:pt>
                <c:pt idx="13">
                  <c:v>14. Univ. de Antioquia</c:v>
                </c:pt>
                <c:pt idx="14">
                  <c:v>15. Univ. del Valle</c:v>
                </c:pt>
                <c:pt idx="15">
                  <c:v>16. DPTO DE ANTIOQUIA</c:v>
                </c:pt>
                <c:pt idx="16">
                  <c:v>17. Univ. del Tolima</c:v>
                </c:pt>
                <c:pt idx="17">
                  <c:v>18. Univ. de Nariño</c:v>
                </c:pt>
                <c:pt idx="18">
                  <c:v>19. DPTO DE ATLÁNTICO</c:v>
                </c:pt>
                <c:pt idx="19">
                  <c:v>20. DPTO DE CALDAS</c:v>
                </c:pt>
                <c:pt idx="20">
                  <c:v>21. DPTO DE GUAVIARE</c:v>
                </c:pt>
                <c:pt idx="21">
                  <c:v>22. DPTO DE SANTANDER</c:v>
                </c:pt>
                <c:pt idx="22">
                  <c:v>23. DPTO DE CUNDINAMARCA</c:v>
                </c:pt>
                <c:pt idx="23">
                  <c:v>24. DPTO DE NORTE DE SDER</c:v>
                </c:pt>
                <c:pt idx="24">
                  <c:v>25. Jardín Botánico José C. Mutis</c:v>
                </c:pt>
                <c:pt idx="25">
                  <c:v>26. DPTO DE AMAZONAS</c:v>
                </c:pt>
                <c:pt idx="26">
                  <c:v>27. DPTO DE QUINDÍO</c:v>
                </c:pt>
                <c:pt idx="27">
                  <c:v>28. DPTO DE RISARALDA</c:v>
                </c:pt>
                <c:pt idx="28">
                  <c:v>29. Univ. del Pacífico</c:v>
                </c:pt>
                <c:pt idx="29">
                  <c:v>30. DPTO DE CESAR</c:v>
                </c:pt>
                <c:pt idx="30">
                  <c:v>31. DPTO DE VICHADA</c:v>
                </c:pt>
                <c:pt idx="31">
                  <c:v>32. Univ. de Caldas</c:v>
                </c:pt>
              </c:strCache>
            </c:strRef>
          </c:cat>
          <c:val>
            <c:numRef>
              <c:f>'FCTeI 1'!$J$10:$J$41</c:f>
              <c:numCache>
                <c:formatCode>General</c:formatCode>
                <c:ptCount val="32"/>
                <c:pt idx="0">
                  <c:v>6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4</c:v>
                </c:pt>
                <c:pt idx="12">
                  <c:v>3</c:v>
                </c:pt>
                <c:pt idx="13">
                  <c:v>1</c:v>
                </c:pt>
                <c:pt idx="14">
                  <c:v>8</c:v>
                </c:pt>
                <c:pt idx="15">
                  <c:v>22</c:v>
                </c:pt>
                <c:pt idx="16">
                  <c:v>2</c:v>
                </c:pt>
                <c:pt idx="17">
                  <c:v>6</c:v>
                </c:pt>
                <c:pt idx="18">
                  <c:v>11</c:v>
                </c:pt>
                <c:pt idx="19">
                  <c:v>4</c:v>
                </c:pt>
                <c:pt idx="20">
                  <c:v>3</c:v>
                </c:pt>
                <c:pt idx="21">
                  <c:v>5</c:v>
                </c:pt>
                <c:pt idx="22">
                  <c:v>15</c:v>
                </c:pt>
                <c:pt idx="23">
                  <c:v>2</c:v>
                </c:pt>
                <c:pt idx="24">
                  <c:v>1</c:v>
                </c:pt>
                <c:pt idx="25">
                  <c:v>7</c:v>
                </c:pt>
                <c:pt idx="26">
                  <c:v>4</c:v>
                </c:pt>
                <c:pt idx="27">
                  <c:v>4</c:v>
                </c:pt>
                <c:pt idx="28">
                  <c:v>1</c:v>
                </c:pt>
                <c:pt idx="29">
                  <c:v>3</c:v>
                </c:pt>
                <c:pt idx="30">
                  <c:v>8</c:v>
                </c:pt>
                <c:pt idx="31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5-6FDA-4C6A-BC56-B363D6C0424F}"/>
            </c:ext>
          </c:extLst>
        </c:ser>
        <c:ser>
          <c:idx val="6"/>
          <c:order val="6"/>
          <c:tx>
            <c:v>N° total proyectos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'FCTeI 1'!$I$10:$I$41</c:f>
              <c:numCache>
                <c:formatCode>General</c:formatCode>
                <c:ptCount val="32"/>
                <c:pt idx="0">
                  <c:v>6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6</c:v>
                </c:pt>
                <c:pt idx="12">
                  <c:v>6</c:v>
                </c:pt>
                <c:pt idx="13">
                  <c:v>1</c:v>
                </c:pt>
                <c:pt idx="14">
                  <c:v>9</c:v>
                </c:pt>
                <c:pt idx="15">
                  <c:v>41</c:v>
                </c:pt>
                <c:pt idx="16">
                  <c:v>3</c:v>
                </c:pt>
                <c:pt idx="17">
                  <c:v>8</c:v>
                </c:pt>
                <c:pt idx="18">
                  <c:v>30</c:v>
                </c:pt>
                <c:pt idx="19">
                  <c:v>25</c:v>
                </c:pt>
                <c:pt idx="20">
                  <c:v>18</c:v>
                </c:pt>
                <c:pt idx="21">
                  <c:v>125</c:v>
                </c:pt>
                <c:pt idx="22">
                  <c:v>60</c:v>
                </c:pt>
                <c:pt idx="23">
                  <c:v>50</c:v>
                </c:pt>
                <c:pt idx="24">
                  <c:v>1</c:v>
                </c:pt>
                <c:pt idx="25">
                  <c:v>19</c:v>
                </c:pt>
                <c:pt idx="26">
                  <c:v>16</c:v>
                </c:pt>
                <c:pt idx="27">
                  <c:v>21</c:v>
                </c:pt>
                <c:pt idx="28">
                  <c:v>1</c:v>
                </c:pt>
                <c:pt idx="29">
                  <c:v>115</c:v>
                </c:pt>
                <c:pt idx="30">
                  <c:v>21</c:v>
                </c:pt>
                <c:pt idx="31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6-6FDA-4C6A-BC56-B363D6C04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49792"/>
        <c:axId val="41247872"/>
      </c:lineChart>
      <c:catAx>
        <c:axId val="4124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41241600"/>
        <c:crosses val="autoZero"/>
        <c:auto val="1"/>
        <c:lblAlgn val="ctr"/>
        <c:lblOffset val="100"/>
        <c:noMultiLvlLbl val="0"/>
      </c:catAx>
      <c:valAx>
        <c:axId val="4124160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s-ES" b="1">
                    <a:solidFill>
                      <a:sysClr val="windowText" lastClr="000000"/>
                    </a:solidFill>
                  </a:rPr>
                  <a:t>Resultados IGPR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in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41240064"/>
        <c:crosses val="autoZero"/>
        <c:crossBetween val="between"/>
      </c:valAx>
      <c:valAx>
        <c:axId val="41247872"/>
        <c:scaling>
          <c:orientation val="minMax"/>
          <c:max val="150"/>
          <c:min val="-4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s-ES" b="1">
                    <a:solidFill>
                      <a:sysClr val="windowText" lastClr="000000"/>
                    </a:solidFill>
                  </a:rPr>
                  <a:t>N°</a:t>
                </a:r>
                <a:r>
                  <a:rPr lang="es-ES" b="1" baseline="0">
                    <a:solidFill>
                      <a:sysClr val="windowText" lastClr="000000"/>
                    </a:solidFill>
                  </a:rPr>
                  <a:t> deproyectos</a:t>
                </a:r>
                <a:endParaRPr lang="es-ES" b="1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41249792"/>
        <c:crosses val="max"/>
        <c:crossBetween val="between"/>
      </c:valAx>
      <c:catAx>
        <c:axId val="41249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2478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'FCTeI 1'!$H$9</c:f>
              <c:strCache>
                <c:ptCount val="1"/>
                <c:pt idx="0">
                  <c:v>Resultado IV TRIM 2015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31-4E0F-AA6C-E97794A90DC4}"/>
              </c:ext>
            </c:extLst>
          </c:dPt>
          <c:dPt>
            <c:idx val="1"/>
            <c:invertIfNegative val="0"/>
            <c:bubble3D val="0"/>
            <c:spPr>
              <a:pattFill prst="pct60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31-4E0F-AA6C-E97794A90DC4}"/>
              </c:ext>
            </c:extLst>
          </c:dPt>
          <c:dPt>
            <c:idx val="2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31-4E0F-AA6C-E97794A90DC4}"/>
              </c:ext>
            </c:extLst>
          </c:dPt>
          <c:dPt>
            <c:idx val="3"/>
            <c:invertIfNegative val="0"/>
            <c:bubble3D val="0"/>
            <c:spPr>
              <a:pattFill prst="pct60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31-4E0F-AA6C-E97794A90DC4}"/>
              </c:ext>
            </c:extLst>
          </c:dPt>
          <c:dPt>
            <c:idx val="4"/>
            <c:invertIfNegative val="0"/>
            <c:bubble3D val="0"/>
            <c:spPr>
              <a:pattFill prst="pct70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131-4E0F-AA6C-E97794A90DC4}"/>
              </c:ext>
            </c:extLst>
          </c:dPt>
          <c:dPt>
            <c:idx val="5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131-4E0F-AA6C-E97794A90DC4}"/>
              </c:ext>
            </c:extLst>
          </c:dPt>
          <c:dPt>
            <c:idx val="6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131-4E0F-AA6C-E97794A90DC4}"/>
              </c:ext>
            </c:extLst>
          </c:dPt>
          <c:dPt>
            <c:idx val="7"/>
            <c:invertIfNegative val="0"/>
            <c:bubble3D val="0"/>
            <c:spPr>
              <a:pattFill prst="pct60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131-4E0F-AA6C-E97794A90DC4}"/>
              </c:ext>
            </c:extLst>
          </c:dPt>
          <c:dPt>
            <c:idx val="8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131-4E0F-AA6C-E97794A90DC4}"/>
              </c:ext>
            </c:extLst>
          </c:dPt>
          <c:dPt>
            <c:idx val="9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131-4E0F-AA6C-E97794A90DC4}"/>
              </c:ext>
            </c:extLst>
          </c:dPt>
          <c:dPt>
            <c:idx val="10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131-4E0F-AA6C-E97794A90DC4}"/>
              </c:ext>
            </c:extLst>
          </c:dPt>
          <c:dPt>
            <c:idx val="11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131-4E0F-AA6C-E97794A90DC4}"/>
              </c:ext>
            </c:extLst>
          </c:dPt>
          <c:dPt>
            <c:idx val="12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131-4E0F-AA6C-E97794A90DC4}"/>
              </c:ext>
            </c:extLst>
          </c:dPt>
          <c:dPt>
            <c:idx val="13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131-4E0F-AA6C-E97794A90DC4}"/>
              </c:ext>
            </c:extLst>
          </c:dPt>
          <c:dPt>
            <c:idx val="14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E131-4E0F-AA6C-E97794A90DC4}"/>
              </c:ext>
            </c:extLst>
          </c:dPt>
          <c:dPt>
            <c:idx val="15"/>
            <c:invertIfNegative val="0"/>
            <c:bubble3D val="0"/>
            <c:spPr>
              <a:pattFill prst="pct60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131-4E0F-AA6C-E97794A90DC4}"/>
              </c:ext>
            </c:extLst>
          </c:dPt>
          <c:dPt>
            <c:idx val="16"/>
            <c:invertIfNegative val="0"/>
            <c:bubble3D val="0"/>
            <c:spPr>
              <a:pattFill prst="pct60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E131-4E0F-AA6C-E97794A90DC4}"/>
              </c:ext>
            </c:extLst>
          </c:dPt>
          <c:dPt>
            <c:idx val="17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E131-4E0F-AA6C-E97794A90DC4}"/>
              </c:ext>
            </c:extLst>
          </c:dPt>
          <c:dPt>
            <c:idx val="18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E131-4E0F-AA6C-E97794A90DC4}"/>
              </c:ext>
            </c:extLst>
          </c:dPt>
          <c:dPt>
            <c:idx val="19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E131-4E0F-AA6C-E97794A90DC4}"/>
              </c:ext>
            </c:extLst>
          </c:dPt>
          <c:dPt>
            <c:idx val="20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E131-4E0F-AA6C-E97794A90DC4}"/>
              </c:ext>
            </c:extLst>
          </c:dPt>
          <c:dPt>
            <c:idx val="21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E131-4E0F-AA6C-E97794A90DC4}"/>
              </c:ext>
            </c:extLst>
          </c:dPt>
          <c:dPt>
            <c:idx val="22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E131-4E0F-AA6C-E97794A90DC4}"/>
              </c:ext>
            </c:extLst>
          </c:dPt>
          <c:dPt>
            <c:idx val="23"/>
            <c:invertIfNegative val="0"/>
            <c:bubble3D val="0"/>
            <c:spPr>
              <a:pattFill prst="pct60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E131-4E0F-AA6C-E97794A90DC4}"/>
              </c:ext>
            </c:extLst>
          </c:dPt>
          <c:dPt>
            <c:idx val="24"/>
            <c:invertIfNegative val="0"/>
            <c:bubble3D val="0"/>
            <c:spPr>
              <a:pattFill prst="pct60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E131-4E0F-AA6C-E97794A90DC4}"/>
              </c:ext>
            </c:extLst>
          </c:dPt>
          <c:dPt>
            <c:idx val="25"/>
            <c:invertIfNegative val="0"/>
            <c:bubble3D val="0"/>
            <c:spPr>
              <a:pattFill prst="pct60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E131-4E0F-AA6C-E97794A90DC4}"/>
              </c:ext>
            </c:extLst>
          </c:dPt>
          <c:dPt>
            <c:idx val="26"/>
            <c:invertIfNegative val="0"/>
            <c:bubble3D val="0"/>
            <c:spPr>
              <a:pattFill prst="pct60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E131-4E0F-AA6C-E97794A90DC4}"/>
              </c:ext>
            </c:extLst>
          </c:dPt>
          <c:dPt>
            <c:idx val="27"/>
            <c:invertIfNegative val="0"/>
            <c:bubble3D val="0"/>
            <c:spPr>
              <a:pattFill prst="pct60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E131-4E0F-AA6C-E97794A90DC4}"/>
              </c:ext>
            </c:extLst>
          </c:dPt>
          <c:dPt>
            <c:idx val="28"/>
            <c:invertIfNegative val="0"/>
            <c:bubble3D val="0"/>
            <c:spPr>
              <a:pattFill prst="pct60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E131-4E0F-AA6C-E97794A90DC4}"/>
              </c:ext>
            </c:extLst>
          </c:dPt>
          <c:cat>
            <c:strRef>
              <c:f>'FCTeI 1'!$F$42:$F$70</c:f>
              <c:strCache>
                <c:ptCount val="29"/>
                <c:pt idx="0">
                  <c:v>32. CAR del Quindío - CRQ</c:v>
                </c:pt>
                <c:pt idx="1">
                  <c:v>33. FINDETER</c:v>
                </c:pt>
                <c:pt idx="2">
                  <c:v>34. DPTO DE ARAUCA</c:v>
                </c:pt>
                <c:pt idx="3">
                  <c:v>35. Albania</c:v>
                </c:pt>
                <c:pt idx="4">
                  <c:v>36. INCIVA</c:v>
                </c:pt>
                <c:pt idx="5">
                  <c:v>37. DPTO DE HUILA</c:v>
                </c:pt>
                <c:pt idx="6">
                  <c:v>38. Univ. del Cauca</c:v>
                </c:pt>
                <c:pt idx="7">
                  <c:v>39. DPTO DE SUCRE</c:v>
                </c:pt>
                <c:pt idx="8">
                  <c:v>40. DPTO DE BOYACÁ </c:v>
                </c:pt>
                <c:pt idx="9">
                  <c:v>41. DPTO DE CAQUETÁ</c:v>
                </c:pt>
                <c:pt idx="10">
                  <c:v>42. DPTO DE NARIÑO</c:v>
                </c:pt>
                <c:pt idx="11">
                  <c:v>43. DPTO DE PUTUMAYO</c:v>
                </c:pt>
                <c:pt idx="12">
                  <c:v>44. DPTO DEL META</c:v>
                </c:pt>
                <c:pt idx="13">
                  <c:v>45. DPTO DE TOLIMA</c:v>
                </c:pt>
                <c:pt idx="14">
                  <c:v>46. DPTO DE BOLÍVAR</c:v>
                </c:pt>
                <c:pt idx="15">
                  <c:v>47. DPTO DE MAGDALENA</c:v>
                </c:pt>
                <c:pt idx="16">
                  <c:v>48. DPTO DE CAUCA</c:v>
                </c:pt>
                <c:pt idx="17">
                  <c:v>49. DPTO DE CASANARE</c:v>
                </c:pt>
                <c:pt idx="18">
                  <c:v>50. COLCIENCIAS</c:v>
                </c:pt>
                <c:pt idx="19">
                  <c:v>51. DPTO DE VAUPÉS</c:v>
                </c:pt>
                <c:pt idx="20">
                  <c:v>52. DPTO DE GUAINÍA</c:v>
                </c:pt>
                <c:pt idx="21">
                  <c:v>53. INFIVALLE</c:v>
                </c:pt>
                <c:pt idx="22">
                  <c:v>54. Inst. Dptal de Cultura de Bol</c:v>
                </c:pt>
                <c:pt idx="23">
                  <c:v>55. DPTO DE CÓRDOBA</c:v>
                </c:pt>
                <c:pt idx="24">
                  <c:v>56. Univ. Pedagógica y Tecn. de Col. - UPTC</c:v>
                </c:pt>
                <c:pt idx="25">
                  <c:v>57. DPTO DE LA GUAJIRA</c:v>
                </c:pt>
                <c:pt idx="26">
                  <c:v>58. DPTO DE CHOCÓ </c:v>
                </c:pt>
                <c:pt idx="27">
                  <c:v>59. CAR del Chocó - CODECHOCO</c:v>
                </c:pt>
                <c:pt idx="28">
                  <c:v>60. Conservatorio del Tolima</c:v>
                </c:pt>
              </c:strCache>
            </c:strRef>
          </c:cat>
          <c:val>
            <c:numRef>
              <c:f>'FCTeI 1'!$H$42:$H$70</c:f>
              <c:numCache>
                <c:formatCode>_(* #,##0.0_);_(* \(#,##0.0\);_(* "-"??_);_(@_)</c:formatCode>
                <c:ptCount val="29"/>
                <c:pt idx="0">
                  <c:v>67.430000000000007</c:v>
                </c:pt>
                <c:pt idx="1">
                  <c:v>91.54</c:v>
                </c:pt>
                <c:pt idx="2">
                  <c:v>63.76</c:v>
                </c:pt>
                <c:pt idx="3">
                  <c:v>52.49</c:v>
                </c:pt>
                <c:pt idx="4">
                  <c:v>69.319999999999993</c:v>
                </c:pt>
                <c:pt idx="5">
                  <c:v>60.75</c:v>
                </c:pt>
                <c:pt idx="6">
                  <c:v>67.069999999999993</c:v>
                </c:pt>
                <c:pt idx="7">
                  <c:v>47.32</c:v>
                </c:pt>
                <c:pt idx="8">
                  <c:v>61.84</c:v>
                </c:pt>
                <c:pt idx="9">
                  <c:v>55.74</c:v>
                </c:pt>
                <c:pt idx="10">
                  <c:v>66</c:v>
                </c:pt>
                <c:pt idx="11">
                  <c:v>62.01</c:v>
                </c:pt>
                <c:pt idx="12">
                  <c:v>57.73</c:v>
                </c:pt>
                <c:pt idx="13">
                  <c:v>60.39</c:v>
                </c:pt>
                <c:pt idx="14">
                  <c:v>62.05</c:v>
                </c:pt>
                <c:pt idx="15">
                  <c:v>52.4</c:v>
                </c:pt>
                <c:pt idx="16">
                  <c:v>53.09</c:v>
                </c:pt>
                <c:pt idx="17">
                  <c:v>56.84</c:v>
                </c:pt>
                <c:pt idx="18">
                  <c:v>65</c:v>
                </c:pt>
                <c:pt idx="19">
                  <c:v>55.9</c:v>
                </c:pt>
                <c:pt idx="20">
                  <c:v>56.81</c:v>
                </c:pt>
                <c:pt idx="21">
                  <c:v>61.56</c:v>
                </c:pt>
                <c:pt idx="22">
                  <c:v>65.17</c:v>
                </c:pt>
                <c:pt idx="23">
                  <c:v>61.73</c:v>
                </c:pt>
                <c:pt idx="24">
                  <c:v>50.83</c:v>
                </c:pt>
                <c:pt idx="25">
                  <c:v>53.13</c:v>
                </c:pt>
                <c:pt idx="26">
                  <c:v>46.87</c:v>
                </c:pt>
                <c:pt idx="27">
                  <c:v>39.58</c:v>
                </c:pt>
                <c:pt idx="28">
                  <c:v>36.25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'FCTeI 1'!$O$42:$O$70</c15:f>
                <c15:dlblRangeCache>
                  <c:ptCount val="29"/>
                  <c:pt idx="0">
                    <c:v>28</c:v>
                  </c:pt>
                  <c:pt idx="1">
                    <c:v>4</c:v>
                  </c:pt>
                  <c:pt idx="2">
                    <c:v>34</c:v>
                  </c:pt>
                  <c:pt idx="3">
                    <c:v>52</c:v>
                  </c:pt>
                  <c:pt idx="4">
                    <c:v>24</c:v>
                  </c:pt>
                  <c:pt idx="5">
                    <c:v>41</c:v>
                  </c:pt>
                  <c:pt idx="6">
                    <c:v>29</c:v>
                  </c:pt>
                  <c:pt idx="7">
                    <c:v>55</c:v>
                  </c:pt>
                  <c:pt idx="8">
                    <c:v>38</c:v>
                  </c:pt>
                  <c:pt idx="9">
                    <c:v>49</c:v>
                  </c:pt>
                  <c:pt idx="10">
                    <c:v>31</c:v>
                  </c:pt>
                  <c:pt idx="11">
                    <c:v>37</c:v>
                  </c:pt>
                  <c:pt idx="12">
                    <c:v>45</c:v>
                  </c:pt>
                  <c:pt idx="13">
                    <c:v>42</c:v>
                  </c:pt>
                  <c:pt idx="14">
                    <c:v>36</c:v>
                  </c:pt>
                  <c:pt idx="15">
                    <c:v>53</c:v>
                  </c:pt>
                  <c:pt idx="16">
                    <c:v>51</c:v>
                  </c:pt>
                  <c:pt idx="17">
                    <c:v>46</c:v>
                  </c:pt>
                  <c:pt idx="18">
                    <c:v>33</c:v>
                  </c:pt>
                  <c:pt idx="19">
                    <c:v>48</c:v>
                  </c:pt>
                  <c:pt idx="20">
                    <c:v>47</c:v>
                  </c:pt>
                  <c:pt idx="21">
                    <c:v>40</c:v>
                  </c:pt>
                  <c:pt idx="22">
                    <c:v>32</c:v>
                  </c:pt>
                  <c:pt idx="23">
                    <c:v>39</c:v>
                  </c:pt>
                  <c:pt idx="24">
                    <c:v>54</c:v>
                  </c:pt>
                  <c:pt idx="25">
                    <c:v>50</c:v>
                  </c:pt>
                  <c:pt idx="26">
                    <c:v>56</c:v>
                  </c:pt>
                  <c:pt idx="27">
                    <c:v>58</c:v>
                  </c:pt>
                  <c:pt idx="28">
                    <c:v>59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A-E131-4E0F-AA6C-E97794A90DC4}"/>
            </c:ext>
          </c:extLst>
        </c:ser>
        <c:ser>
          <c:idx val="0"/>
          <c:order val="1"/>
          <c:tx>
            <c:strRef>
              <c:f>'FCTeI 1'!$G$9</c:f>
              <c:strCache>
                <c:ptCount val="1"/>
                <c:pt idx="0">
                  <c:v>Resultado I TRIM 2016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C-E131-4E0F-AA6C-E97794A90DC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E-E131-4E0F-AA6C-E97794A90DC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0-E131-4E0F-AA6C-E97794A90DC4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2-E131-4E0F-AA6C-E97794A90DC4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4-E131-4E0F-AA6C-E97794A90DC4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6-E131-4E0F-AA6C-E97794A90DC4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8-E131-4E0F-AA6C-E97794A90DC4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A-E131-4E0F-AA6C-E97794A90DC4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C-E131-4E0F-AA6C-E97794A90DC4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E-E131-4E0F-AA6C-E97794A90DC4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0-E131-4E0F-AA6C-E97794A90DC4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2-E131-4E0F-AA6C-E97794A90DC4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4-E131-4E0F-AA6C-E97794A90DC4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6-E131-4E0F-AA6C-E97794A90DC4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8-E131-4E0F-AA6C-E97794A90DC4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A-E131-4E0F-AA6C-E97794A90DC4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C-E131-4E0F-AA6C-E97794A90DC4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E-E131-4E0F-AA6C-E97794A90DC4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0-E131-4E0F-AA6C-E97794A90DC4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2-E131-4E0F-AA6C-E97794A90DC4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4-E131-4E0F-AA6C-E97794A90DC4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6-E131-4E0F-AA6C-E97794A90DC4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8-E131-4E0F-AA6C-E97794A90DC4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A-E131-4E0F-AA6C-E97794A90DC4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C-E131-4E0F-AA6C-E97794A90DC4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E-E131-4E0F-AA6C-E97794A90DC4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0-E131-4E0F-AA6C-E97794A90DC4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2-E131-4E0F-AA6C-E97794A90DC4}"/>
              </c:ext>
            </c:extLst>
          </c:dPt>
          <c:dPt>
            <c:idx val="2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4-E131-4E0F-AA6C-E97794A90D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'FCTeI 1'!$F$42:$F$70</c:f>
              <c:strCache>
                <c:ptCount val="29"/>
                <c:pt idx="0">
                  <c:v>32. CAR del Quindío - CRQ</c:v>
                </c:pt>
                <c:pt idx="1">
                  <c:v>33. FINDETER</c:v>
                </c:pt>
                <c:pt idx="2">
                  <c:v>34. DPTO DE ARAUCA</c:v>
                </c:pt>
                <c:pt idx="3">
                  <c:v>35. Albania</c:v>
                </c:pt>
                <c:pt idx="4">
                  <c:v>36. INCIVA</c:v>
                </c:pt>
                <c:pt idx="5">
                  <c:v>37. DPTO DE HUILA</c:v>
                </c:pt>
                <c:pt idx="6">
                  <c:v>38. Univ. del Cauca</c:v>
                </c:pt>
                <c:pt idx="7">
                  <c:v>39. DPTO DE SUCRE</c:v>
                </c:pt>
                <c:pt idx="8">
                  <c:v>40. DPTO DE BOYACÁ </c:v>
                </c:pt>
                <c:pt idx="9">
                  <c:v>41. DPTO DE CAQUETÁ</c:v>
                </c:pt>
                <c:pt idx="10">
                  <c:v>42. DPTO DE NARIÑO</c:v>
                </c:pt>
                <c:pt idx="11">
                  <c:v>43. DPTO DE PUTUMAYO</c:v>
                </c:pt>
                <c:pt idx="12">
                  <c:v>44. DPTO DEL META</c:v>
                </c:pt>
                <c:pt idx="13">
                  <c:v>45. DPTO DE TOLIMA</c:v>
                </c:pt>
                <c:pt idx="14">
                  <c:v>46. DPTO DE BOLÍVAR</c:v>
                </c:pt>
                <c:pt idx="15">
                  <c:v>47. DPTO DE MAGDALENA</c:v>
                </c:pt>
                <c:pt idx="16">
                  <c:v>48. DPTO DE CAUCA</c:v>
                </c:pt>
                <c:pt idx="17">
                  <c:v>49. DPTO DE CASANARE</c:v>
                </c:pt>
                <c:pt idx="18">
                  <c:v>50. COLCIENCIAS</c:v>
                </c:pt>
                <c:pt idx="19">
                  <c:v>51. DPTO DE VAUPÉS</c:v>
                </c:pt>
                <c:pt idx="20">
                  <c:v>52. DPTO DE GUAINÍA</c:v>
                </c:pt>
                <c:pt idx="21">
                  <c:v>53. INFIVALLE</c:v>
                </c:pt>
                <c:pt idx="22">
                  <c:v>54. Inst. Dptal de Cultura de Bol</c:v>
                </c:pt>
                <c:pt idx="23">
                  <c:v>55. DPTO DE CÓRDOBA</c:v>
                </c:pt>
                <c:pt idx="24">
                  <c:v>56. Univ. Pedagógica y Tecn. de Col. - UPTC</c:v>
                </c:pt>
                <c:pt idx="25">
                  <c:v>57. DPTO DE LA GUAJIRA</c:v>
                </c:pt>
                <c:pt idx="26">
                  <c:v>58. DPTO DE CHOCÓ </c:v>
                </c:pt>
                <c:pt idx="27">
                  <c:v>59. CAR del Chocó - CODECHOCO</c:v>
                </c:pt>
                <c:pt idx="28">
                  <c:v>60. Conservatorio del Tolima</c:v>
                </c:pt>
              </c:strCache>
            </c:strRef>
          </c:cat>
          <c:val>
            <c:numRef>
              <c:f>'FCTeI 1'!$G$42:$G$70</c:f>
              <c:numCache>
                <c:formatCode>_(* #,##0.0_);_(* \(#,##0.0\);_(* "-"??_);_(@_)</c:formatCode>
                <c:ptCount val="29"/>
                <c:pt idx="0">
                  <c:v>66.430000000000007</c:v>
                </c:pt>
                <c:pt idx="1">
                  <c:v>64.58</c:v>
                </c:pt>
                <c:pt idx="2">
                  <c:v>64.290000000000006</c:v>
                </c:pt>
                <c:pt idx="3">
                  <c:v>64.19</c:v>
                </c:pt>
                <c:pt idx="4">
                  <c:v>62.92</c:v>
                </c:pt>
                <c:pt idx="5">
                  <c:v>62.41</c:v>
                </c:pt>
                <c:pt idx="6">
                  <c:v>61.64</c:v>
                </c:pt>
                <c:pt idx="7">
                  <c:v>61.31</c:v>
                </c:pt>
                <c:pt idx="8">
                  <c:v>60.78</c:v>
                </c:pt>
                <c:pt idx="9">
                  <c:v>60.17</c:v>
                </c:pt>
                <c:pt idx="10">
                  <c:v>60.04</c:v>
                </c:pt>
                <c:pt idx="11">
                  <c:v>59.99</c:v>
                </c:pt>
                <c:pt idx="12">
                  <c:v>59.97</c:v>
                </c:pt>
                <c:pt idx="13">
                  <c:v>59.33</c:v>
                </c:pt>
                <c:pt idx="14">
                  <c:v>58.28</c:v>
                </c:pt>
                <c:pt idx="15">
                  <c:v>58.21</c:v>
                </c:pt>
                <c:pt idx="16">
                  <c:v>56.84</c:v>
                </c:pt>
                <c:pt idx="17">
                  <c:v>56.6</c:v>
                </c:pt>
                <c:pt idx="18">
                  <c:v>55.92</c:v>
                </c:pt>
                <c:pt idx="19">
                  <c:v>55.87</c:v>
                </c:pt>
                <c:pt idx="20">
                  <c:v>55.07</c:v>
                </c:pt>
                <c:pt idx="21">
                  <c:v>55</c:v>
                </c:pt>
                <c:pt idx="22">
                  <c:v>52.73</c:v>
                </c:pt>
                <c:pt idx="23">
                  <c:v>52</c:v>
                </c:pt>
                <c:pt idx="24">
                  <c:v>50.08</c:v>
                </c:pt>
                <c:pt idx="25">
                  <c:v>48.88</c:v>
                </c:pt>
                <c:pt idx="26">
                  <c:v>46.25</c:v>
                </c:pt>
                <c:pt idx="27">
                  <c:v>40.659999999999997</c:v>
                </c:pt>
                <c:pt idx="28">
                  <c:v>36.04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5-E131-4E0F-AA6C-E97794A90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0620672"/>
        <c:axId val="70622208"/>
      </c:barChart>
      <c:lineChart>
        <c:grouping val="standard"/>
        <c:varyColors val="0"/>
        <c:ser>
          <c:idx val="3"/>
          <c:order val="3"/>
          <c:tx>
            <c:strRef>
              <c:f>'FCTeI 1'!$K$9</c:f>
              <c:strCache>
                <c:ptCount val="1"/>
                <c:pt idx="0">
                  <c:v>techo alto</c:v>
                </c:pt>
              </c:strCache>
            </c:strRef>
          </c:tx>
          <c:spPr>
            <a:ln w="127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'FCTeI 1'!$F$42:$F$70</c:f>
              <c:strCache>
                <c:ptCount val="29"/>
                <c:pt idx="0">
                  <c:v>32. CAR del Quindío - CRQ</c:v>
                </c:pt>
                <c:pt idx="1">
                  <c:v>33. FINDETER</c:v>
                </c:pt>
                <c:pt idx="2">
                  <c:v>34. DPTO DE ARAUCA</c:v>
                </c:pt>
                <c:pt idx="3">
                  <c:v>35. Albania</c:v>
                </c:pt>
                <c:pt idx="4">
                  <c:v>36. INCIVA</c:v>
                </c:pt>
                <c:pt idx="5">
                  <c:v>37. DPTO DE HUILA</c:v>
                </c:pt>
                <c:pt idx="6">
                  <c:v>38. Univ. del Cauca</c:v>
                </c:pt>
                <c:pt idx="7">
                  <c:v>39. DPTO DE SUCRE</c:v>
                </c:pt>
                <c:pt idx="8">
                  <c:v>40. DPTO DE BOYACÁ </c:v>
                </c:pt>
                <c:pt idx="9">
                  <c:v>41. DPTO DE CAQUETÁ</c:v>
                </c:pt>
                <c:pt idx="10">
                  <c:v>42. DPTO DE NARIÑO</c:v>
                </c:pt>
                <c:pt idx="11">
                  <c:v>43. DPTO DE PUTUMAYO</c:v>
                </c:pt>
                <c:pt idx="12">
                  <c:v>44. DPTO DEL META</c:v>
                </c:pt>
                <c:pt idx="13">
                  <c:v>45. DPTO DE TOLIMA</c:v>
                </c:pt>
                <c:pt idx="14">
                  <c:v>46. DPTO DE BOLÍVAR</c:v>
                </c:pt>
                <c:pt idx="15">
                  <c:v>47. DPTO DE MAGDALENA</c:v>
                </c:pt>
                <c:pt idx="16">
                  <c:v>48. DPTO DE CAUCA</c:v>
                </c:pt>
                <c:pt idx="17">
                  <c:v>49. DPTO DE CASANARE</c:v>
                </c:pt>
                <c:pt idx="18">
                  <c:v>50. COLCIENCIAS</c:v>
                </c:pt>
                <c:pt idx="19">
                  <c:v>51. DPTO DE VAUPÉS</c:v>
                </c:pt>
                <c:pt idx="20">
                  <c:v>52. DPTO DE GUAINÍA</c:v>
                </c:pt>
                <c:pt idx="21">
                  <c:v>53. INFIVALLE</c:v>
                </c:pt>
                <c:pt idx="22">
                  <c:v>54. Inst. Dptal de Cultura de Bol</c:v>
                </c:pt>
                <c:pt idx="23">
                  <c:v>55. DPTO DE CÓRDOBA</c:v>
                </c:pt>
                <c:pt idx="24">
                  <c:v>56. Univ. Pedagógica y Tecn. de Col. - UPTC</c:v>
                </c:pt>
                <c:pt idx="25">
                  <c:v>57. DPTO DE LA GUAJIRA</c:v>
                </c:pt>
                <c:pt idx="26">
                  <c:v>58. DPTO DE CHOCÓ </c:v>
                </c:pt>
                <c:pt idx="27">
                  <c:v>59. CAR del Chocó - CODECHOCO</c:v>
                </c:pt>
                <c:pt idx="28">
                  <c:v>60. Conservatorio del Tolima</c:v>
                </c:pt>
              </c:strCache>
            </c:strRef>
          </c:cat>
          <c:val>
            <c:numRef>
              <c:f>'FCTeI 1'!$K$42:$K$70</c:f>
              <c:numCache>
                <c:formatCode>_(* #,##0.00_);_(* \(#,##0.00\);_(* "-"??_);_(@_)</c:formatCode>
                <c:ptCount val="29"/>
                <c:pt idx="0">
                  <c:v>81.8781027165127</c:v>
                </c:pt>
                <c:pt idx="1">
                  <c:v>81.8781027165127</c:v>
                </c:pt>
                <c:pt idx="2">
                  <c:v>81.8781027165127</c:v>
                </c:pt>
                <c:pt idx="3">
                  <c:v>81.8781027165127</c:v>
                </c:pt>
                <c:pt idx="4">
                  <c:v>81.8781027165127</c:v>
                </c:pt>
                <c:pt idx="5">
                  <c:v>81.8781027165127</c:v>
                </c:pt>
                <c:pt idx="6">
                  <c:v>81.8781027165127</c:v>
                </c:pt>
                <c:pt idx="7">
                  <c:v>81.8781027165127</c:v>
                </c:pt>
                <c:pt idx="8">
                  <c:v>81.8781027165127</c:v>
                </c:pt>
                <c:pt idx="9">
                  <c:v>81.8781027165127</c:v>
                </c:pt>
                <c:pt idx="10">
                  <c:v>81.8781027165127</c:v>
                </c:pt>
                <c:pt idx="11">
                  <c:v>81.8781027165127</c:v>
                </c:pt>
                <c:pt idx="12">
                  <c:v>81.8781027165127</c:v>
                </c:pt>
                <c:pt idx="13">
                  <c:v>81.8781027165127</c:v>
                </c:pt>
                <c:pt idx="14">
                  <c:v>81.8781027165127</c:v>
                </c:pt>
                <c:pt idx="15">
                  <c:v>81.8781027165127</c:v>
                </c:pt>
                <c:pt idx="16">
                  <c:v>81.8781027165127</c:v>
                </c:pt>
                <c:pt idx="17">
                  <c:v>81.8781027165127</c:v>
                </c:pt>
                <c:pt idx="18">
                  <c:v>81.8781027165127</c:v>
                </c:pt>
                <c:pt idx="19">
                  <c:v>81.8781027165127</c:v>
                </c:pt>
                <c:pt idx="20">
                  <c:v>81.8781027165127</c:v>
                </c:pt>
                <c:pt idx="21">
                  <c:v>81.8781027165127</c:v>
                </c:pt>
                <c:pt idx="22">
                  <c:v>81.8781027165127</c:v>
                </c:pt>
                <c:pt idx="23">
                  <c:v>81.8781027165127</c:v>
                </c:pt>
                <c:pt idx="24">
                  <c:v>81.8781027165127</c:v>
                </c:pt>
                <c:pt idx="25">
                  <c:v>81.8781027165127</c:v>
                </c:pt>
                <c:pt idx="26">
                  <c:v>81.8781027165127</c:v>
                </c:pt>
                <c:pt idx="27">
                  <c:v>81.8781027165127</c:v>
                </c:pt>
                <c:pt idx="28">
                  <c:v>81.8781027165127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6-E131-4E0F-AA6C-E97794A90DC4}"/>
            </c:ext>
          </c:extLst>
        </c:ser>
        <c:ser>
          <c:idx val="4"/>
          <c:order val="4"/>
          <c:tx>
            <c:strRef>
              <c:f>'FCTeI 1'!$L$9</c:f>
              <c:strCache>
                <c:ptCount val="1"/>
                <c:pt idx="0">
                  <c:v>Promedio </c:v>
                </c:pt>
              </c:strCache>
            </c:strRef>
          </c:tx>
          <c:spPr>
            <a:ln w="127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'FCTeI 1'!$F$42:$F$70</c:f>
              <c:strCache>
                <c:ptCount val="29"/>
                <c:pt idx="0">
                  <c:v>32. CAR del Quindío - CRQ</c:v>
                </c:pt>
                <c:pt idx="1">
                  <c:v>33. FINDETER</c:v>
                </c:pt>
                <c:pt idx="2">
                  <c:v>34. DPTO DE ARAUCA</c:v>
                </c:pt>
                <c:pt idx="3">
                  <c:v>35. Albania</c:v>
                </c:pt>
                <c:pt idx="4">
                  <c:v>36. INCIVA</c:v>
                </c:pt>
                <c:pt idx="5">
                  <c:v>37. DPTO DE HUILA</c:v>
                </c:pt>
                <c:pt idx="6">
                  <c:v>38. Univ. del Cauca</c:v>
                </c:pt>
                <c:pt idx="7">
                  <c:v>39. DPTO DE SUCRE</c:v>
                </c:pt>
                <c:pt idx="8">
                  <c:v>40. DPTO DE BOYACÁ </c:v>
                </c:pt>
                <c:pt idx="9">
                  <c:v>41. DPTO DE CAQUETÁ</c:v>
                </c:pt>
                <c:pt idx="10">
                  <c:v>42. DPTO DE NARIÑO</c:v>
                </c:pt>
                <c:pt idx="11">
                  <c:v>43. DPTO DE PUTUMAYO</c:v>
                </c:pt>
                <c:pt idx="12">
                  <c:v>44. DPTO DEL META</c:v>
                </c:pt>
                <c:pt idx="13">
                  <c:v>45. DPTO DE TOLIMA</c:v>
                </c:pt>
                <c:pt idx="14">
                  <c:v>46. DPTO DE BOLÍVAR</c:v>
                </c:pt>
                <c:pt idx="15">
                  <c:v>47. DPTO DE MAGDALENA</c:v>
                </c:pt>
                <c:pt idx="16">
                  <c:v>48. DPTO DE CAUCA</c:v>
                </c:pt>
                <c:pt idx="17">
                  <c:v>49. DPTO DE CASANARE</c:v>
                </c:pt>
                <c:pt idx="18">
                  <c:v>50. COLCIENCIAS</c:v>
                </c:pt>
                <c:pt idx="19">
                  <c:v>51. DPTO DE VAUPÉS</c:v>
                </c:pt>
                <c:pt idx="20">
                  <c:v>52. DPTO DE GUAINÍA</c:v>
                </c:pt>
                <c:pt idx="21">
                  <c:v>53. INFIVALLE</c:v>
                </c:pt>
                <c:pt idx="22">
                  <c:v>54. Inst. Dptal de Cultura de Bol</c:v>
                </c:pt>
                <c:pt idx="23">
                  <c:v>55. DPTO DE CÓRDOBA</c:v>
                </c:pt>
                <c:pt idx="24">
                  <c:v>56. Univ. Pedagógica y Tecn. de Col. - UPTC</c:v>
                </c:pt>
                <c:pt idx="25">
                  <c:v>57. DPTO DE LA GUAJIRA</c:v>
                </c:pt>
                <c:pt idx="26">
                  <c:v>58. DPTO DE CHOCÓ </c:v>
                </c:pt>
                <c:pt idx="27">
                  <c:v>59. CAR del Chocó - CODECHOCO</c:v>
                </c:pt>
                <c:pt idx="28">
                  <c:v>60. Conservatorio del Tolima</c:v>
                </c:pt>
              </c:strCache>
            </c:strRef>
          </c:cat>
          <c:val>
            <c:numRef>
              <c:f>'FCTeI 1'!$L$42:$L$70</c:f>
              <c:numCache>
                <c:formatCode>_(* #,##0.00_);_(* \(#,##0.00\);_(* "-"??_);_(@_)</c:formatCode>
                <c:ptCount val="29"/>
                <c:pt idx="0">
                  <c:v>69.50775543041027</c:v>
                </c:pt>
                <c:pt idx="1">
                  <c:v>69.50775543041027</c:v>
                </c:pt>
                <c:pt idx="2">
                  <c:v>69.50775543041027</c:v>
                </c:pt>
                <c:pt idx="3">
                  <c:v>69.50775543041027</c:v>
                </c:pt>
                <c:pt idx="4">
                  <c:v>69.50775543041027</c:v>
                </c:pt>
                <c:pt idx="5">
                  <c:v>69.50775543041027</c:v>
                </c:pt>
                <c:pt idx="6">
                  <c:v>69.50775543041027</c:v>
                </c:pt>
                <c:pt idx="7">
                  <c:v>69.50775543041027</c:v>
                </c:pt>
                <c:pt idx="8">
                  <c:v>69.50775543041027</c:v>
                </c:pt>
                <c:pt idx="9">
                  <c:v>69.50775543041027</c:v>
                </c:pt>
                <c:pt idx="10">
                  <c:v>69.50775543041027</c:v>
                </c:pt>
                <c:pt idx="11">
                  <c:v>69.50775543041027</c:v>
                </c:pt>
                <c:pt idx="12">
                  <c:v>69.50775543041027</c:v>
                </c:pt>
                <c:pt idx="13">
                  <c:v>69.50775543041027</c:v>
                </c:pt>
                <c:pt idx="14">
                  <c:v>69.50775543041027</c:v>
                </c:pt>
                <c:pt idx="15">
                  <c:v>69.50775543041027</c:v>
                </c:pt>
                <c:pt idx="16">
                  <c:v>69.50775543041027</c:v>
                </c:pt>
                <c:pt idx="17">
                  <c:v>69.50775543041027</c:v>
                </c:pt>
                <c:pt idx="18">
                  <c:v>69.50775543041027</c:v>
                </c:pt>
                <c:pt idx="19">
                  <c:v>69.50775543041027</c:v>
                </c:pt>
                <c:pt idx="20">
                  <c:v>69.50775543041027</c:v>
                </c:pt>
                <c:pt idx="21">
                  <c:v>69.50775543041027</c:v>
                </c:pt>
                <c:pt idx="22">
                  <c:v>69.50775543041027</c:v>
                </c:pt>
                <c:pt idx="23">
                  <c:v>69.50775543041027</c:v>
                </c:pt>
                <c:pt idx="24">
                  <c:v>69.50775543041027</c:v>
                </c:pt>
                <c:pt idx="25">
                  <c:v>69.50775543041027</c:v>
                </c:pt>
                <c:pt idx="26">
                  <c:v>69.50775543041027</c:v>
                </c:pt>
                <c:pt idx="27">
                  <c:v>69.50775543041027</c:v>
                </c:pt>
                <c:pt idx="28">
                  <c:v>69.50775543041027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7-E131-4E0F-AA6C-E97794A90DC4}"/>
            </c:ext>
          </c:extLst>
        </c:ser>
        <c:ser>
          <c:idx val="5"/>
          <c:order val="5"/>
          <c:tx>
            <c:strRef>
              <c:f>'FCTeI 1'!$M$9</c:f>
              <c:strCache>
                <c:ptCount val="1"/>
                <c:pt idx="0">
                  <c:v>techo bajo</c:v>
                </c:pt>
              </c:strCache>
            </c:strRef>
          </c:tx>
          <c:spPr>
            <a:ln w="127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'FCTeI 1'!$F$42:$F$70</c:f>
              <c:strCache>
                <c:ptCount val="29"/>
                <c:pt idx="0">
                  <c:v>32. CAR del Quindío - CRQ</c:v>
                </c:pt>
                <c:pt idx="1">
                  <c:v>33. FINDETER</c:v>
                </c:pt>
                <c:pt idx="2">
                  <c:v>34. DPTO DE ARAUCA</c:v>
                </c:pt>
                <c:pt idx="3">
                  <c:v>35. Albania</c:v>
                </c:pt>
                <c:pt idx="4">
                  <c:v>36. INCIVA</c:v>
                </c:pt>
                <c:pt idx="5">
                  <c:v>37. DPTO DE HUILA</c:v>
                </c:pt>
                <c:pt idx="6">
                  <c:v>38. Univ. del Cauca</c:v>
                </c:pt>
                <c:pt idx="7">
                  <c:v>39. DPTO DE SUCRE</c:v>
                </c:pt>
                <c:pt idx="8">
                  <c:v>40. DPTO DE BOYACÁ </c:v>
                </c:pt>
                <c:pt idx="9">
                  <c:v>41. DPTO DE CAQUETÁ</c:v>
                </c:pt>
                <c:pt idx="10">
                  <c:v>42. DPTO DE NARIÑO</c:v>
                </c:pt>
                <c:pt idx="11">
                  <c:v>43. DPTO DE PUTUMAYO</c:v>
                </c:pt>
                <c:pt idx="12">
                  <c:v>44. DPTO DEL META</c:v>
                </c:pt>
                <c:pt idx="13">
                  <c:v>45. DPTO DE TOLIMA</c:v>
                </c:pt>
                <c:pt idx="14">
                  <c:v>46. DPTO DE BOLÍVAR</c:v>
                </c:pt>
                <c:pt idx="15">
                  <c:v>47. DPTO DE MAGDALENA</c:v>
                </c:pt>
                <c:pt idx="16">
                  <c:v>48. DPTO DE CAUCA</c:v>
                </c:pt>
                <c:pt idx="17">
                  <c:v>49. DPTO DE CASANARE</c:v>
                </c:pt>
                <c:pt idx="18">
                  <c:v>50. COLCIENCIAS</c:v>
                </c:pt>
                <c:pt idx="19">
                  <c:v>51. DPTO DE VAUPÉS</c:v>
                </c:pt>
                <c:pt idx="20">
                  <c:v>52. DPTO DE GUAINÍA</c:v>
                </c:pt>
                <c:pt idx="21">
                  <c:v>53. INFIVALLE</c:v>
                </c:pt>
                <c:pt idx="22">
                  <c:v>54. Inst. Dptal de Cultura de Bol</c:v>
                </c:pt>
                <c:pt idx="23">
                  <c:v>55. DPTO DE CÓRDOBA</c:v>
                </c:pt>
                <c:pt idx="24">
                  <c:v>56. Univ. Pedagógica y Tecn. de Col. - UPTC</c:v>
                </c:pt>
                <c:pt idx="25">
                  <c:v>57. DPTO DE LA GUAJIRA</c:v>
                </c:pt>
                <c:pt idx="26">
                  <c:v>58. DPTO DE CHOCÓ </c:v>
                </c:pt>
                <c:pt idx="27">
                  <c:v>59. CAR del Chocó - CODECHOCO</c:v>
                </c:pt>
                <c:pt idx="28">
                  <c:v>60. Conservatorio del Tolima</c:v>
                </c:pt>
              </c:strCache>
            </c:strRef>
          </c:cat>
          <c:val>
            <c:numRef>
              <c:f>'FCTeI 1'!$M$42:$M$70</c:f>
              <c:numCache>
                <c:formatCode>_(* #,##0.00_);_(* \(#,##0.00\);_(* "-"??_);_(@_)</c:formatCode>
                <c:ptCount val="29"/>
                <c:pt idx="0">
                  <c:v>57.137408144307834</c:v>
                </c:pt>
                <c:pt idx="1">
                  <c:v>57.137408144307834</c:v>
                </c:pt>
                <c:pt idx="2">
                  <c:v>57.137408144307834</c:v>
                </c:pt>
                <c:pt idx="3">
                  <c:v>57.137408144307834</c:v>
                </c:pt>
                <c:pt idx="4">
                  <c:v>57.137408144307834</c:v>
                </c:pt>
                <c:pt idx="5">
                  <c:v>57.137408144307834</c:v>
                </c:pt>
                <c:pt idx="6">
                  <c:v>57.137408144307834</c:v>
                </c:pt>
                <c:pt idx="7">
                  <c:v>57.137408144307834</c:v>
                </c:pt>
                <c:pt idx="8">
                  <c:v>57.137408144307834</c:v>
                </c:pt>
                <c:pt idx="9">
                  <c:v>57.137408144307834</c:v>
                </c:pt>
                <c:pt idx="10">
                  <c:v>57.137408144307834</c:v>
                </c:pt>
                <c:pt idx="11">
                  <c:v>57.137408144307834</c:v>
                </c:pt>
                <c:pt idx="12">
                  <c:v>57.137408144307834</c:v>
                </c:pt>
                <c:pt idx="13">
                  <c:v>57.137408144307834</c:v>
                </c:pt>
                <c:pt idx="14">
                  <c:v>57.137408144307834</c:v>
                </c:pt>
                <c:pt idx="15">
                  <c:v>57.137408144307834</c:v>
                </c:pt>
                <c:pt idx="16">
                  <c:v>57.137408144307834</c:v>
                </c:pt>
                <c:pt idx="17">
                  <c:v>57.137408144307834</c:v>
                </c:pt>
                <c:pt idx="18">
                  <c:v>57.137408144307834</c:v>
                </c:pt>
                <c:pt idx="19">
                  <c:v>57.137408144307834</c:v>
                </c:pt>
                <c:pt idx="20">
                  <c:v>57.137408144307834</c:v>
                </c:pt>
                <c:pt idx="21">
                  <c:v>57.137408144307834</c:v>
                </c:pt>
                <c:pt idx="22">
                  <c:v>57.137408144307834</c:v>
                </c:pt>
                <c:pt idx="23">
                  <c:v>57.137408144307834</c:v>
                </c:pt>
                <c:pt idx="24">
                  <c:v>57.137408144307834</c:v>
                </c:pt>
                <c:pt idx="25">
                  <c:v>57.137408144307834</c:v>
                </c:pt>
                <c:pt idx="26">
                  <c:v>57.137408144307834</c:v>
                </c:pt>
                <c:pt idx="27">
                  <c:v>57.137408144307834</c:v>
                </c:pt>
                <c:pt idx="28">
                  <c:v>57.137408144307834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8-E131-4E0F-AA6C-E97794A90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20672"/>
        <c:axId val="70622208"/>
      </c:lineChart>
      <c:lineChart>
        <c:grouping val="standard"/>
        <c:varyColors val="0"/>
        <c:ser>
          <c:idx val="2"/>
          <c:order val="2"/>
          <c:tx>
            <c:strRef>
              <c:f>'FCTeI 1'!$J$9</c:f>
              <c:strCache>
                <c:ptCount val="1"/>
                <c:pt idx="0">
                  <c:v>N° de proyectos FCTeI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'FCTeI 1'!$F$42:$F$70</c:f>
              <c:strCache>
                <c:ptCount val="29"/>
                <c:pt idx="0">
                  <c:v>32. CAR del Quindío - CRQ</c:v>
                </c:pt>
                <c:pt idx="1">
                  <c:v>33. FINDETER</c:v>
                </c:pt>
                <c:pt idx="2">
                  <c:v>34. DPTO DE ARAUCA</c:v>
                </c:pt>
                <c:pt idx="3">
                  <c:v>35. Albania</c:v>
                </c:pt>
                <c:pt idx="4">
                  <c:v>36. INCIVA</c:v>
                </c:pt>
                <c:pt idx="5">
                  <c:v>37. DPTO DE HUILA</c:v>
                </c:pt>
                <c:pt idx="6">
                  <c:v>38. Univ. del Cauca</c:v>
                </c:pt>
                <c:pt idx="7">
                  <c:v>39. DPTO DE SUCRE</c:v>
                </c:pt>
                <c:pt idx="8">
                  <c:v>40. DPTO DE BOYACÁ </c:v>
                </c:pt>
                <c:pt idx="9">
                  <c:v>41. DPTO DE CAQUETÁ</c:v>
                </c:pt>
                <c:pt idx="10">
                  <c:v>42. DPTO DE NARIÑO</c:v>
                </c:pt>
                <c:pt idx="11">
                  <c:v>43. DPTO DE PUTUMAYO</c:v>
                </c:pt>
                <c:pt idx="12">
                  <c:v>44. DPTO DEL META</c:v>
                </c:pt>
                <c:pt idx="13">
                  <c:v>45. DPTO DE TOLIMA</c:v>
                </c:pt>
                <c:pt idx="14">
                  <c:v>46. DPTO DE BOLÍVAR</c:v>
                </c:pt>
                <c:pt idx="15">
                  <c:v>47. DPTO DE MAGDALENA</c:v>
                </c:pt>
                <c:pt idx="16">
                  <c:v>48. DPTO DE CAUCA</c:v>
                </c:pt>
                <c:pt idx="17">
                  <c:v>49. DPTO DE CASANARE</c:v>
                </c:pt>
                <c:pt idx="18">
                  <c:v>50. COLCIENCIAS</c:v>
                </c:pt>
                <c:pt idx="19">
                  <c:v>51. DPTO DE VAUPÉS</c:v>
                </c:pt>
                <c:pt idx="20">
                  <c:v>52. DPTO DE GUAINÍA</c:v>
                </c:pt>
                <c:pt idx="21">
                  <c:v>53. INFIVALLE</c:v>
                </c:pt>
                <c:pt idx="22">
                  <c:v>54. Inst. Dptal de Cultura de Bol</c:v>
                </c:pt>
                <c:pt idx="23">
                  <c:v>55. DPTO DE CÓRDOBA</c:v>
                </c:pt>
                <c:pt idx="24">
                  <c:v>56. Univ. Pedagógica y Tecn. de Col. - UPTC</c:v>
                </c:pt>
                <c:pt idx="25">
                  <c:v>57. DPTO DE LA GUAJIRA</c:v>
                </c:pt>
                <c:pt idx="26">
                  <c:v>58. DPTO DE CHOCÓ </c:v>
                </c:pt>
                <c:pt idx="27">
                  <c:v>59. CAR del Chocó - CODECHOCO</c:v>
                </c:pt>
                <c:pt idx="28">
                  <c:v>60. Conservatorio del Tolima</c:v>
                </c:pt>
              </c:strCache>
            </c:strRef>
          </c:cat>
          <c:val>
            <c:numRef>
              <c:f>'FCTeI 1'!$J$42:$J$70</c:f>
              <c:numCache>
                <c:formatCode>General</c:formatCode>
                <c:ptCount val="29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15</c:v>
                </c:pt>
                <c:pt idx="6">
                  <c:v>3</c:v>
                </c:pt>
                <c:pt idx="7">
                  <c:v>7</c:v>
                </c:pt>
                <c:pt idx="8">
                  <c:v>2</c:v>
                </c:pt>
                <c:pt idx="9">
                  <c:v>6</c:v>
                </c:pt>
                <c:pt idx="10">
                  <c:v>9</c:v>
                </c:pt>
                <c:pt idx="11">
                  <c:v>2</c:v>
                </c:pt>
                <c:pt idx="12">
                  <c:v>5</c:v>
                </c:pt>
                <c:pt idx="13">
                  <c:v>9</c:v>
                </c:pt>
                <c:pt idx="14">
                  <c:v>2</c:v>
                </c:pt>
                <c:pt idx="15">
                  <c:v>5</c:v>
                </c:pt>
                <c:pt idx="16">
                  <c:v>15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11</c:v>
                </c:pt>
                <c:pt idx="24">
                  <c:v>1</c:v>
                </c:pt>
                <c:pt idx="25">
                  <c:v>8</c:v>
                </c:pt>
                <c:pt idx="26">
                  <c:v>2</c:v>
                </c:pt>
                <c:pt idx="27">
                  <c:v>3</c:v>
                </c:pt>
                <c:pt idx="28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9-E131-4E0F-AA6C-E97794A90DC4}"/>
            </c:ext>
          </c:extLst>
        </c:ser>
        <c:ser>
          <c:idx val="6"/>
          <c:order val="6"/>
          <c:tx>
            <c:v>N° total proyectos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'FCTeI 1'!$I$42:$I$70</c:f>
              <c:numCache>
                <c:formatCode>General</c:formatCode>
                <c:ptCount val="29"/>
                <c:pt idx="0">
                  <c:v>2</c:v>
                </c:pt>
                <c:pt idx="1">
                  <c:v>3</c:v>
                </c:pt>
                <c:pt idx="2">
                  <c:v>105</c:v>
                </c:pt>
                <c:pt idx="3">
                  <c:v>18</c:v>
                </c:pt>
                <c:pt idx="4">
                  <c:v>1</c:v>
                </c:pt>
                <c:pt idx="5">
                  <c:v>104</c:v>
                </c:pt>
                <c:pt idx="6">
                  <c:v>3</c:v>
                </c:pt>
                <c:pt idx="7">
                  <c:v>40</c:v>
                </c:pt>
                <c:pt idx="8">
                  <c:v>58</c:v>
                </c:pt>
                <c:pt idx="9">
                  <c:v>22</c:v>
                </c:pt>
                <c:pt idx="10">
                  <c:v>91</c:v>
                </c:pt>
                <c:pt idx="11">
                  <c:v>191</c:v>
                </c:pt>
                <c:pt idx="12">
                  <c:v>220</c:v>
                </c:pt>
                <c:pt idx="13">
                  <c:v>64</c:v>
                </c:pt>
                <c:pt idx="14">
                  <c:v>45</c:v>
                </c:pt>
                <c:pt idx="15">
                  <c:v>11</c:v>
                </c:pt>
                <c:pt idx="16">
                  <c:v>69</c:v>
                </c:pt>
                <c:pt idx="17">
                  <c:v>110</c:v>
                </c:pt>
                <c:pt idx="18">
                  <c:v>3</c:v>
                </c:pt>
                <c:pt idx="19">
                  <c:v>16</c:v>
                </c:pt>
                <c:pt idx="20">
                  <c:v>19</c:v>
                </c:pt>
                <c:pt idx="21">
                  <c:v>1</c:v>
                </c:pt>
                <c:pt idx="22">
                  <c:v>5</c:v>
                </c:pt>
                <c:pt idx="23">
                  <c:v>36</c:v>
                </c:pt>
                <c:pt idx="24">
                  <c:v>1</c:v>
                </c:pt>
                <c:pt idx="25">
                  <c:v>59</c:v>
                </c:pt>
                <c:pt idx="26">
                  <c:v>30</c:v>
                </c:pt>
                <c:pt idx="27">
                  <c:v>3</c:v>
                </c:pt>
                <c:pt idx="28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A-E131-4E0F-AA6C-E97794A90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42688"/>
        <c:axId val="70640768"/>
      </c:lineChart>
      <c:catAx>
        <c:axId val="7062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70622208"/>
        <c:crosses val="autoZero"/>
        <c:auto val="1"/>
        <c:lblAlgn val="ctr"/>
        <c:lblOffset val="100"/>
        <c:noMultiLvlLbl val="0"/>
      </c:catAx>
      <c:valAx>
        <c:axId val="7062220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s-ES" b="1">
                    <a:solidFill>
                      <a:sysClr val="windowText" lastClr="000000"/>
                    </a:solidFill>
                  </a:rPr>
                  <a:t>Resultados IGPR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in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70620672"/>
        <c:crosses val="autoZero"/>
        <c:crossBetween val="between"/>
      </c:valAx>
      <c:valAx>
        <c:axId val="70640768"/>
        <c:scaling>
          <c:orientation val="minMax"/>
          <c:max val="220"/>
          <c:min val="-7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s-ES" b="1">
                    <a:solidFill>
                      <a:sysClr val="windowText" lastClr="000000"/>
                    </a:solidFill>
                  </a:rPr>
                  <a:t>N° de proyectos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70642688"/>
        <c:crosses val="max"/>
        <c:crossBetween val="between"/>
      </c:valAx>
      <c:catAx>
        <c:axId val="70642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640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31570351857118"/>
                  <c:y val="4.3447851656371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900" b="1" i="0" u="none" strike="noStrike" kern="1200" baseline="0">
                      <a:solidFill>
                        <a:srgbClr val="007033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9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dPt>
            <c:idx val="0"/>
            <c:bubble3D val="0"/>
            <c:spPr>
              <a:solidFill>
                <a:srgbClr val="374A5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714823302708899"/>
                  <c:y val="0.1040646742230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0.38</c:v>
                </c:pt>
                <c:pt idx="1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A5309-4D4F-4F71-B73D-AF8706C365FA}" type="datetimeFigureOut">
              <a:rPr lang="es-CO" smtClean="0"/>
              <a:pPr/>
              <a:t>09/11/2016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692D8-D439-4C6D-8E80-E8CB6FE3908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236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A2623-CA00-460A-92BC-ADCBF2F27C01}" type="datetimeFigureOut">
              <a:rPr lang="es-CO" smtClean="0"/>
              <a:pPr/>
              <a:t>09/11/2016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429AF-9DAF-495B-A0C7-E7EF0F4CBA8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173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9766C-556D-4F7B-A271-D1BD0C965F73}" type="slidenum">
              <a:rPr lang="es-ES" altLang="es-ES" smtClean="0">
                <a:solidFill>
                  <a:prstClr val="black"/>
                </a:solidFill>
              </a:rPr>
              <a:pPr/>
              <a:t>1</a:t>
            </a:fld>
            <a:endParaRPr lang="es-ES" alt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65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4453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94134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1236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94134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4627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15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6602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16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75849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17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33698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18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33698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19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3369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4679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20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6602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21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63112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22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321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2861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2861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2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2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72740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28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66026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29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32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66026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30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321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31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3213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32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3213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33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321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34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3213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35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3213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36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321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37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46797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38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766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ES" dirty="0"/>
              <a:t>CLAVE GONZALO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6EA0-C3E9-46F5-9445-DF0DFEF0D16B}" type="slidenum">
              <a:rPr lang="es-CO" smtClean="0"/>
              <a:pPr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0276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6602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ES" dirty="0"/>
              <a:t>CLAVE GONZALO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6EA0-C3E9-46F5-9445-DF0DFEF0D16B}" type="slidenum">
              <a:rPr lang="es-CO" smtClean="0"/>
              <a:pPr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1278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4453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4453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29AF-9DAF-495B-A0C7-E7EF0F4CBA81}" type="slidenum">
              <a:rPr lang="es-CO" smtClean="0"/>
              <a:pPr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660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9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8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7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6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12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25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86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67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8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22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34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16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45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4 Grupo"/>
          <p:cNvGrpSpPr/>
          <p:nvPr userDrawn="1"/>
        </p:nvGrpSpPr>
        <p:grpSpPr>
          <a:xfrm>
            <a:off x="7915442" y="6093298"/>
            <a:ext cx="4229239" cy="757384"/>
            <a:chOff x="5936575" y="6093296"/>
            <a:chExt cx="3171929" cy="757382"/>
          </a:xfrm>
        </p:grpSpPr>
        <p:pic>
          <p:nvPicPr>
            <p:cNvPr id="8" name="10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9" name="1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9314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37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12" y="248172"/>
            <a:ext cx="5130209" cy="464215"/>
          </a:xfrm>
          <a:prstGeom prst="rect">
            <a:avLst/>
          </a:prstGeom>
          <a:solidFill>
            <a:srgbClr val="B4222F"/>
          </a:solidFill>
        </p:spPr>
        <p:txBody>
          <a:bodyPr/>
          <a:lstStyle>
            <a:lvl1pPr algn="l">
              <a:defRPr lang="es-CO" sz="24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03774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273746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7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1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0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6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2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7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8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4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3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673" r:id="rId13"/>
    <p:sldLayoutId id="2147483674" r:id="rId14"/>
    <p:sldLayoutId id="214748367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s://www.sgr.gov.co/LinkClick.aspx?fileticket=33VjmGfCBZ8=&amp;tabid=320" TargetMode="External"/><Relationship Id="rId18" Type="http://schemas.openxmlformats.org/officeDocument/2006/relationships/image" Target="../media/image13.jpeg"/><Relationship Id="rId26" Type="http://schemas.openxmlformats.org/officeDocument/2006/relationships/image" Target="../media/image17.jpeg"/><Relationship Id="rId3" Type="http://schemas.openxmlformats.org/officeDocument/2006/relationships/hyperlink" Target="https://www.sgr.gov.co/LinkClick.aspx?fileticket=C69OWiGdGOU=&amp;tabid=320" TargetMode="External"/><Relationship Id="rId21" Type="http://schemas.openxmlformats.org/officeDocument/2006/relationships/hyperlink" Target="https://www.sgr.gov.co/LinkClick.aspx?fileticket=jI16XaNo3J4=&amp;tabid=320" TargetMode="External"/><Relationship Id="rId7" Type="http://schemas.openxmlformats.org/officeDocument/2006/relationships/hyperlink" Target="https://www.sgr.gov.co/LinkClick.aspx?fileticket=8D8Eh8rPaw8=&amp;tabid=320" TargetMode="External"/><Relationship Id="rId12" Type="http://schemas.openxmlformats.org/officeDocument/2006/relationships/image" Target="../media/image10.jpeg"/><Relationship Id="rId17" Type="http://schemas.openxmlformats.org/officeDocument/2006/relationships/hyperlink" Target="https://www.sgr.gov.co/LinkClick.aspx?fileticket=5Ps_dmFZU_8=&amp;tabid=320" TargetMode="External"/><Relationship Id="rId25" Type="http://schemas.openxmlformats.org/officeDocument/2006/relationships/hyperlink" Target="https://www.sgr.gov.co/LinkClick.aspx?fileticket=6RmC20G3dKs=&amp;tabid=320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jpeg"/><Relationship Id="rId11" Type="http://schemas.openxmlformats.org/officeDocument/2006/relationships/hyperlink" Target="https://www.sgr.gov.co/LinkClick.aspx?fileticket=dQLfhP7ZjcA=&amp;tabid=320" TargetMode="External"/><Relationship Id="rId24" Type="http://schemas.openxmlformats.org/officeDocument/2006/relationships/image" Target="../media/image16.jpeg"/><Relationship Id="rId5" Type="http://schemas.openxmlformats.org/officeDocument/2006/relationships/hyperlink" Target="https://www.sgr.gov.co/LinkClick.aspx?fileticket=2171J7bu1XQ=&amp;tabid=320" TargetMode="External"/><Relationship Id="rId15" Type="http://schemas.openxmlformats.org/officeDocument/2006/relationships/hyperlink" Target="https://www.sgr.gov.co/LinkClick.aspx?fileticket=nyNykEtWS8U=&amp;tabid=320" TargetMode="External"/><Relationship Id="rId23" Type="http://schemas.openxmlformats.org/officeDocument/2006/relationships/hyperlink" Target="https://www.sgr.gov.co/LinkClick.aspx?fileticket=bOaKWnINcf0=&amp;tabid=320" TargetMode="External"/><Relationship Id="rId10" Type="http://schemas.openxmlformats.org/officeDocument/2006/relationships/image" Target="../media/image9.jpeg"/><Relationship Id="rId19" Type="http://schemas.openxmlformats.org/officeDocument/2006/relationships/hyperlink" Target="https://www.sgr.gov.co/LinkClick.aspx?fileticket=E3WI5_cmdOA=&amp;tabid=320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www.sgr.gov.co/LinkClick.aspx?fileticket=I7J5ZC5--Is=&amp;tabid=320" TargetMode="External"/><Relationship Id="rId14" Type="http://schemas.openxmlformats.org/officeDocument/2006/relationships/image" Target="../media/image11.jpeg"/><Relationship Id="rId22" Type="http://schemas.openxmlformats.org/officeDocument/2006/relationships/image" Target="../media/image15.jpeg"/><Relationship Id="rId27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2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228764" y="5964072"/>
            <a:ext cx="3439236" cy="893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40633" y="736090"/>
            <a:ext cx="110570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300" i="1" u="sng" dirty="0">
                <a:solidFill>
                  <a:srgbClr val="8E0000"/>
                </a:solidFill>
                <a:latin typeface="Arial Narrow" panose="020B0606020202030204" pitchFamily="34" charset="0"/>
              </a:rPr>
              <a:t>Antioquia</a:t>
            </a:r>
            <a:r>
              <a:rPr lang="es-CO" sz="2300" i="1" dirty="0">
                <a:solidFill>
                  <a:srgbClr val="8E0000"/>
                </a:solidFill>
                <a:latin typeface="Arial Narrow" panose="020B0606020202030204" pitchFamily="34" charset="0"/>
              </a:rPr>
              <a:t> concentra el mayor número (10%) y el mayor valor (9%) de proyectos aprobados con recursos del FCTeI:</a:t>
            </a:r>
            <a:endParaRPr lang="es-ES" sz="2300" u="sng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6084" y="6642556"/>
            <a:ext cx="886229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800" b="1" dirty="0" smtClean="0">
                <a:latin typeface="Arial Narrow" panose="020B0606020202030204" pitchFamily="34" charset="0"/>
              </a:rPr>
              <a:t>Fuente: </a:t>
            </a:r>
            <a:r>
              <a:rPr lang="es-CO" sz="800" dirty="0" smtClean="0">
                <a:latin typeface="Arial Narrow" panose="020B0606020202030204" pitchFamily="34" charset="0"/>
              </a:rPr>
              <a:t>Gesproy.   </a:t>
            </a:r>
            <a:r>
              <a:rPr lang="es-CO" sz="800" b="1" dirty="0" smtClean="0">
                <a:latin typeface="Arial Narrow" panose="020B0606020202030204" pitchFamily="34" charset="0"/>
              </a:rPr>
              <a:t>Corte: </a:t>
            </a:r>
            <a:r>
              <a:rPr lang="es-CO" sz="800" dirty="0" smtClean="0">
                <a:latin typeface="Arial Narrow" panose="020B0606020202030204" pitchFamily="34" charset="0"/>
              </a:rPr>
              <a:t>15-Oct-16.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914314" y="6479307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Nación: </a:t>
            </a:r>
            <a:r>
              <a:rPr lang="es-CO" sz="9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3%</a:t>
            </a:r>
            <a:endParaRPr lang="es-CO" sz="9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CO" sz="9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Otros:   </a:t>
            </a:r>
            <a:r>
              <a:rPr lang="es-CO" sz="9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97%</a:t>
            </a:r>
            <a:endParaRPr lang="es-ES" sz="9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736752" y="1078384"/>
            <a:ext cx="338554" cy="8001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s-CO" sz="1000" b="1" dirty="0">
                <a:latin typeface="Arial Narrow" panose="020B0606020202030204" pitchFamily="34" charset="0"/>
              </a:rPr>
              <a:t># Proyectos</a:t>
            </a:r>
            <a:endParaRPr lang="es-ES" sz="1000" b="1" dirty="0">
              <a:latin typeface="Arial Narrow" panose="020B0606020202030204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III. Estado de los proyectos aprobados por el OCAD del FCTeI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6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17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8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  <p:graphicFrame>
        <p:nvGraphicFramePr>
          <p:cNvPr id="1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849217"/>
              </p:ext>
            </p:extLst>
          </p:nvPr>
        </p:nvGraphicFramePr>
        <p:xfrm>
          <a:off x="-106878" y="736089"/>
          <a:ext cx="12182184" cy="5792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Rectángulo redondeado"/>
          <p:cNvSpPr/>
          <p:nvPr/>
        </p:nvSpPr>
        <p:spPr>
          <a:xfrm>
            <a:off x="8248102" y="2047642"/>
            <a:ext cx="3056104" cy="8318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u="sng" dirty="0">
                <a:latin typeface="Arial Narrow" panose="020B0606020202030204" pitchFamily="34" charset="0"/>
              </a:rPr>
              <a:t>Proyectos aprobados</a:t>
            </a:r>
            <a:r>
              <a:rPr lang="es-CO" sz="1600" b="1" dirty="0">
                <a:latin typeface="Arial Narrow" panose="020B0606020202030204" pitchFamily="34" charset="0"/>
              </a:rPr>
              <a:t>: </a:t>
            </a:r>
            <a:r>
              <a:rPr lang="es-CO" sz="1600" dirty="0">
                <a:latin typeface="Arial Narrow" panose="020B0606020202030204" pitchFamily="34" charset="0"/>
              </a:rPr>
              <a:t>270</a:t>
            </a:r>
          </a:p>
          <a:p>
            <a:pPr algn="ctr"/>
            <a:r>
              <a:rPr lang="es-CO" sz="1600" b="1" u="sng" dirty="0">
                <a:latin typeface="Arial Narrow" panose="020B0606020202030204" pitchFamily="34" charset="0"/>
              </a:rPr>
              <a:t>Vr. FCTeI aprobado</a:t>
            </a:r>
            <a:r>
              <a:rPr lang="es-CO" sz="1600" b="1" dirty="0">
                <a:latin typeface="Arial Narrow" panose="020B0606020202030204" pitchFamily="34" charset="0"/>
              </a:rPr>
              <a:t>: </a:t>
            </a:r>
            <a:r>
              <a:rPr lang="es-CO" sz="1600" dirty="0">
                <a:latin typeface="Arial Narrow" panose="020B0606020202030204" pitchFamily="34" charset="0"/>
              </a:rPr>
              <a:t>$</a:t>
            </a:r>
            <a:r>
              <a:rPr lang="es-CO" sz="1600" dirty="0" smtClean="0">
                <a:latin typeface="Arial Narrow" panose="020B0606020202030204" pitchFamily="34" charset="0"/>
              </a:rPr>
              <a:t>2,24 </a:t>
            </a:r>
            <a:r>
              <a:rPr lang="es-CO" sz="1600" dirty="0">
                <a:latin typeface="Arial Narrow" panose="020B0606020202030204" pitchFamily="34" charset="0"/>
              </a:rPr>
              <a:t>billones</a:t>
            </a:r>
          </a:p>
          <a:p>
            <a:pPr algn="ctr"/>
            <a:r>
              <a:rPr lang="es-CO" sz="1600" b="1" u="sng" dirty="0">
                <a:latin typeface="Arial Narrow" panose="020B0606020202030204" pitchFamily="34" charset="0"/>
              </a:rPr>
              <a:t>Cofinanciación</a:t>
            </a:r>
            <a:r>
              <a:rPr lang="es-CO" sz="1600" b="1" dirty="0">
                <a:latin typeface="Arial Narrow" panose="020B0606020202030204" pitchFamily="34" charset="0"/>
              </a:rPr>
              <a:t>: </a:t>
            </a:r>
            <a:r>
              <a:rPr lang="es-CO" sz="1600" dirty="0">
                <a:latin typeface="Arial Narrow" panose="020B0606020202030204" pitchFamily="34" charset="0"/>
              </a:rPr>
              <a:t>18% del Vr. total</a:t>
            </a:r>
            <a:endParaRPr lang="es-E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-7785" y="843214"/>
            <a:ext cx="117626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200" i="1" dirty="0">
                <a:solidFill>
                  <a:srgbClr val="8E0000"/>
                </a:solidFill>
                <a:latin typeface="Arial Narrow" panose="020B0606020202030204" pitchFamily="34" charset="0"/>
              </a:rPr>
              <a:t>La mayoría de proyectos son de </a:t>
            </a:r>
            <a:r>
              <a:rPr lang="es-CO" sz="2200" i="1" u="sng" dirty="0">
                <a:solidFill>
                  <a:srgbClr val="8E0000"/>
                </a:solidFill>
                <a:latin typeface="Arial Narrow" panose="020B0606020202030204" pitchFamily="34" charset="0"/>
              </a:rPr>
              <a:t>Innovación</a:t>
            </a:r>
            <a:r>
              <a:rPr lang="es-CO" sz="2200" i="1" dirty="0">
                <a:solidFill>
                  <a:srgbClr val="8E0000"/>
                </a:solidFill>
                <a:latin typeface="Arial Narrow" panose="020B0606020202030204" pitchFamily="34" charset="0"/>
              </a:rPr>
              <a:t> (46%), y concentran el </a:t>
            </a:r>
            <a:r>
              <a:rPr lang="es-CO" sz="22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42% </a:t>
            </a:r>
            <a:r>
              <a:rPr lang="es-CO" sz="2200" i="1" dirty="0">
                <a:solidFill>
                  <a:srgbClr val="8E0000"/>
                </a:solidFill>
                <a:latin typeface="Arial Narrow" panose="020B0606020202030204" pitchFamily="34" charset="0"/>
              </a:rPr>
              <a:t>de los recursos SGR </a:t>
            </a:r>
            <a:r>
              <a:rPr lang="es-CO" sz="2000" i="1" dirty="0">
                <a:solidFill>
                  <a:srgbClr val="8E0000"/>
                </a:solidFill>
                <a:latin typeface="Arial Narrow" panose="020B0606020202030204" pitchFamily="34" charset="0"/>
              </a:rPr>
              <a:t>($</a:t>
            </a:r>
            <a:r>
              <a:rPr lang="es-CO" sz="20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946 </a:t>
            </a:r>
            <a:r>
              <a:rPr lang="es-CO" sz="2000" i="1" dirty="0">
                <a:solidFill>
                  <a:srgbClr val="8E0000"/>
                </a:solidFill>
                <a:latin typeface="Arial Narrow" panose="020B0606020202030204" pitchFamily="34" charset="0"/>
              </a:rPr>
              <a:t>mil mill.):</a:t>
            </a:r>
            <a:endParaRPr lang="es-ES" sz="2400" u="sng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96779" y="6575814"/>
            <a:ext cx="3514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latin typeface="Arial Narrow" panose="020B0606020202030204" pitchFamily="34" charset="0"/>
              </a:rPr>
              <a:t>Fuente:</a:t>
            </a:r>
            <a:r>
              <a:rPr lang="es-CO" sz="1000" dirty="0">
                <a:latin typeface="Arial Narrow" panose="020B0606020202030204" pitchFamily="34" charset="0"/>
              </a:rPr>
              <a:t> SUIFP-SGR.   </a:t>
            </a:r>
            <a:r>
              <a:rPr lang="es-CO" sz="1000" b="1" dirty="0">
                <a:latin typeface="Arial Narrow" panose="020B0606020202030204" pitchFamily="34" charset="0"/>
              </a:rPr>
              <a:t>Corte:</a:t>
            </a:r>
            <a:r>
              <a:rPr lang="es-CO" sz="1000" dirty="0">
                <a:latin typeface="Arial Narrow" panose="020B0606020202030204" pitchFamily="34" charset="0"/>
              </a:rPr>
              <a:t> </a:t>
            </a:r>
            <a:r>
              <a:rPr lang="es-CO" sz="1000" dirty="0" smtClean="0">
                <a:latin typeface="Arial Narrow" panose="020B0606020202030204" pitchFamily="34" charset="0"/>
              </a:rPr>
              <a:t>15-Oct-16.</a:t>
            </a:r>
            <a:endParaRPr lang="es-ES" sz="1000" dirty="0">
              <a:latin typeface="Arial Narrow" panose="020B0606020202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334255" y="6155146"/>
            <a:ext cx="3333749" cy="696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96779" y="6387890"/>
            <a:ext cx="1838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i="1" dirty="0">
                <a:latin typeface="Arial Narrow" panose="020B0606020202030204" pitchFamily="34" charset="0"/>
              </a:rPr>
              <a:t>Cifras en millones de pesos</a:t>
            </a:r>
            <a:endParaRPr lang="es-ES" sz="1000" i="1" dirty="0">
              <a:latin typeface="Arial Narrow" panose="020B0606020202030204" pitchFamily="34" charset="0"/>
            </a:endParaRPr>
          </a:p>
        </p:txBody>
      </p:sp>
      <p:sp>
        <p:nvSpPr>
          <p:cNvPr id="13" name="Rectángulo redondeado 60"/>
          <p:cNvSpPr/>
          <p:nvPr/>
        </p:nvSpPr>
        <p:spPr>
          <a:xfrm>
            <a:off x="5654842" y="1208594"/>
            <a:ext cx="6100011" cy="40364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s-CO" sz="1400" b="1" kern="0" dirty="0">
                <a:solidFill>
                  <a:srgbClr val="6262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DEFINICIONES DE LAS TIPOLOGÍAS:</a:t>
            </a:r>
          </a:p>
          <a:p>
            <a:pPr marL="266700" indent="-266700" algn="just">
              <a:buFont typeface="Arial" panose="020B0604020202020204" pitchFamily="34" charset="0"/>
              <a:buChar char="•"/>
              <a:defRPr/>
            </a:pPr>
            <a:r>
              <a:rPr lang="es-CO" sz="1400" u="sng" kern="0" dirty="0">
                <a:solidFill>
                  <a:srgbClr val="626262"/>
                </a:solidFill>
                <a:latin typeface="Arial Narrow" panose="020B0606020202030204" pitchFamily="34" charset="0"/>
              </a:rPr>
              <a:t>Innovación:</a:t>
            </a:r>
            <a:r>
              <a:rPr lang="es-CO" sz="1400" kern="0" dirty="0">
                <a:solidFill>
                  <a:srgbClr val="626262"/>
                </a:solidFill>
                <a:latin typeface="Arial Narrow" panose="020B0606020202030204" pitchFamily="34" charset="0"/>
              </a:rPr>
              <a:t> </a:t>
            </a:r>
            <a:r>
              <a:rPr lang="es-ES" sz="1400" kern="0" dirty="0">
                <a:solidFill>
                  <a:srgbClr val="626262"/>
                </a:solidFill>
                <a:latin typeface="Arial Narrow" panose="020B0606020202030204" pitchFamily="34" charset="0"/>
              </a:rPr>
              <a:t>implementación de un producto, proceso o método nuevo o significativamente mejorado</a:t>
            </a:r>
            <a:r>
              <a:rPr lang="es-CO" sz="1400" kern="0" dirty="0">
                <a:solidFill>
                  <a:srgbClr val="626262"/>
                </a:solidFill>
                <a:latin typeface="Arial Narrow" panose="020B0606020202030204" pitchFamily="34" charset="0"/>
              </a:rPr>
              <a:t>.</a:t>
            </a:r>
          </a:p>
          <a:p>
            <a:pPr marL="266700" indent="-266700" algn="just">
              <a:buFont typeface="Arial" panose="020B0604020202020204" pitchFamily="34" charset="0"/>
              <a:buChar char="•"/>
              <a:defRPr/>
            </a:pPr>
            <a:r>
              <a:rPr lang="es-CO" sz="1400" u="sng" kern="0" dirty="0">
                <a:solidFill>
                  <a:srgbClr val="626262"/>
                </a:solidFill>
                <a:latin typeface="Arial Narrow" panose="020B0606020202030204" pitchFamily="34" charset="0"/>
              </a:rPr>
              <a:t>Investigación y Desarrollo (I+D):</a:t>
            </a:r>
            <a:r>
              <a:rPr lang="es-CO" sz="1400" kern="0" dirty="0">
                <a:solidFill>
                  <a:srgbClr val="626262"/>
                </a:solidFill>
                <a:latin typeface="Arial Narrow" panose="020B0606020202030204" pitchFamily="34" charset="0"/>
              </a:rPr>
              <a:t> </a:t>
            </a:r>
            <a:r>
              <a:rPr lang="es-ES" sz="1400" kern="0" dirty="0">
                <a:solidFill>
                  <a:srgbClr val="626262"/>
                </a:solidFill>
                <a:latin typeface="Arial Narrow" panose="020B0606020202030204" pitchFamily="34" charset="0"/>
              </a:rPr>
              <a:t>trabajo creativo llevado a cabo de forma sistemática para incrementar el volumen de conocimientos, y el uso de esos conocimientos para crear nuevas aplicaciones</a:t>
            </a:r>
            <a:r>
              <a:rPr lang="es-CO" sz="1400" kern="0" dirty="0">
                <a:solidFill>
                  <a:srgbClr val="626262"/>
                </a:solidFill>
                <a:latin typeface="Arial Narrow" panose="020B0606020202030204" pitchFamily="34" charset="0"/>
              </a:rPr>
              <a:t>.</a:t>
            </a:r>
          </a:p>
          <a:p>
            <a:pPr marL="266700" indent="-266700" algn="just">
              <a:buFont typeface="Arial" panose="020B0604020202020204" pitchFamily="34" charset="0"/>
              <a:buChar char="•"/>
              <a:defRPr/>
            </a:pPr>
            <a:r>
              <a:rPr lang="es-CO" sz="1400" u="sng" kern="0" dirty="0">
                <a:solidFill>
                  <a:srgbClr val="626262"/>
                </a:solidFill>
                <a:latin typeface="Arial Narrow" panose="020B0606020202030204" pitchFamily="34" charset="0"/>
              </a:rPr>
              <a:t>Formación de capital humano: </a:t>
            </a:r>
            <a:r>
              <a:rPr lang="es-ES" sz="1400" kern="0" dirty="0">
                <a:solidFill>
                  <a:srgbClr val="626262"/>
                </a:solidFill>
                <a:latin typeface="Arial Narrow" panose="020B0606020202030204" pitchFamily="34" charset="0"/>
              </a:rPr>
              <a:t>Incluye la educación formal de capital humano, el entrenamiento, la capacitación y la especialización de niños, jóvenes y profesionales interesados en el quehacer científico, en el diseño de políticas de ciencia y tecnología, y en la gestión del conocimiento y de la innovación</a:t>
            </a:r>
            <a:r>
              <a:rPr lang="es-CO" sz="1400" kern="0" dirty="0">
                <a:solidFill>
                  <a:srgbClr val="626262"/>
                </a:solidFill>
                <a:latin typeface="Arial Narrow" panose="020B0606020202030204" pitchFamily="34" charset="0"/>
              </a:rPr>
              <a:t>.</a:t>
            </a:r>
          </a:p>
          <a:p>
            <a:pPr marL="266700" indent="-266700" algn="just">
              <a:buFont typeface="Arial" panose="020B0604020202020204" pitchFamily="34" charset="0"/>
              <a:buChar char="•"/>
              <a:defRPr/>
            </a:pPr>
            <a:r>
              <a:rPr lang="es-CO" sz="1400" u="sng" kern="0" dirty="0">
                <a:solidFill>
                  <a:srgbClr val="626262"/>
                </a:solidFill>
                <a:latin typeface="Arial Narrow" panose="020B0606020202030204" pitchFamily="34" charset="0"/>
              </a:rPr>
              <a:t>Servicios científicos y tecnológicos (SCT)</a:t>
            </a:r>
            <a:r>
              <a:rPr lang="es-CO" sz="1400" kern="0" dirty="0">
                <a:solidFill>
                  <a:srgbClr val="626262"/>
                </a:solidFill>
                <a:latin typeface="Arial Narrow" panose="020B0606020202030204" pitchFamily="34" charset="0"/>
              </a:rPr>
              <a:t>: </a:t>
            </a:r>
            <a:r>
              <a:rPr lang="es-ES" sz="1400" kern="0" dirty="0">
                <a:solidFill>
                  <a:srgbClr val="626262"/>
                </a:solidFill>
                <a:latin typeface="Arial Narrow" panose="020B0606020202030204" pitchFamily="34" charset="0"/>
              </a:rPr>
              <a:t>actividades que contribuyen a la producción, difusión, apropiación y aplicación de conocimientos científicos, y tecnológicos, y pueden tener una vinculación directa o indirecta con la I+D, pero se distinguen porque no tienen el carácter innovador.</a:t>
            </a:r>
          </a:p>
          <a:p>
            <a:pPr lvl="0" algn="just">
              <a:defRPr/>
            </a:pPr>
            <a:endParaRPr lang="es-ES" sz="800" kern="0" dirty="0">
              <a:solidFill>
                <a:srgbClr val="626262"/>
              </a:solidFill>
              <a:latin typeface="Arial Narrow" panose="020B0606020202030204" pitchFamily="34" charset="0"/>
            </a:endParaRPr>
          </a:p>
          <a:p>
            <a:pPr lvl="0" algn="r">
              <a:defRPr/>
            </a:pPr>
            <a:r>
              <a:rPr lang="es-CO" sz="800" kern="0" dirty="0">
                <a:solidFill>
                  <a:srgbClr val="626262"/>
                </a:solidFill>
                <a:latin typeface="Arial Narrow" panose="020B0606020202030204" pitchFamily="34" charset="0"/>
              </a:rPr>
              <a:t>Fuente: </a:t>
            </a:r>
            <a:r>
              <a:rPr lang="es-ES" sz="800" kern="0" dirty="0">
                <a:solidFill>
                  <a:srgbClr val="626262"/>
                </a:solidFill>
                <a:latin typeface="Arial Narrow" panose="020B0606020202030204" pitchFamily="34" charset="0"/>
              </a:rPr>
              <a:t>Guía No. 2 de programas y proyectos de ciencia, tecnología e innovación (Colciencias, 2012)</a:t>
            </a:r>
            <a:endParaRPr lang="es-CO" sz="800" kern="0" dirty="0">
              <a:solidFill>
                <a:srgbClr val="62626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15958" y="6020749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Arial Narrow" panose="020B0606020202030204" pitchFamily="34" charset="0"/>
              </a:rPr>
              <a:t>% Proyectos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sp>
        <p:nvSpPr>
          <p:cNvPr id="14" name="13 Flecha a la derecha con bandas"/>
          <p:cNvSpPr/>
          <p:nvPr/>
        </p:nvSpPr>
        <p:spPr>
          <a:xfrm rot="5400000">
            <a:off x="8442694" y="4964515"/>
            <a:ext cx="524305" cy="271714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redondeado 60"/>
          <p:cNvSpPr/>
          <p:nvPr/>
        </p:nvSpPr>
        <p:spPr>
          <a:xfrm>
            <a:off x="5654842" y="5410584"/>
            <a:ext cx="6100011" cy="118827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CO" sz="1500" kern="0" dirty="0">
                <a:solidFill>
                  <a:srgbClr val="8E0000"/>
                </a:solidFill>
                <a:latin typeface="Arial Narrow" panose="020B0606020202030204" pitchFamily="34" charset="0"/>
              </a:rPr>
              <a:t>Se requiere verificar si la clasificación de los proyectos coincide con estas definiciones, en especial los de </a:t>
            </a:r>
            <a:r>
              <a:rPr lang="es-CO" sz="1500" u="sng" kern="0" dirty="0">
                <a:solidFill>
                  <a:srgbClr val="8E0000"/>
                </a:solidFill>
                <a:latin typeface="Arial Narrow" panose="020B0606020202030204" pitchFamily="34" charset="0"/>
              </a:rPr>
              <a:t>Innovación</a:t>
            </a:r>
            <a:r>
              <a:rPr lang="es-CO" sz="1500" kern="0" dirty="0">
                <a:solidFill>
                  <a:srgbClr val="8E0000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CO" sz="1500" kern="0" dirty="0">
                <a:solidFill>
                  <a:srgbClr val="8E0000"/>
                </a:solidFill>
                <a:latin typeface="Arial Narrow" panose="020B0606020202030204" pitchFamily="34" charset="0"/>
              </a:rPr>
              <a:t>Es necesario revisar los proyectos de la categoría de SCT, dado </a:t>
            </a:r>
            <a:r>
              <a:rPr lang="es-CO" sz="1500" kern="0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en </a:t>
            </a:r>
            <a:r>
              <a:rPr lang="es-CO" sz="1500" kern="0" dirty="0">
                <a:solidFill>
                  <a:srgbClr val="8E0000"/>
                </a:solidFill>
                <a:latin typeface="Arial Narrow" panose="020B0606020202030204" pitchFamily="34" charset="0"/>
              </a:rPr>
              <a:t>la nueva Guía </a:t>
            </a:r>
            <a:r>
              <a:rPr lang="es-CO" sz="1500" kern="0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Sectorial se encuentra como </a:t>
            </a:r>
            <a:r>
              <a:rPr lang="es-CO" sz="1500" u="sng" kern="0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actividad de apoyo a las demás ACTI</a:t>
            </a:r>
            <a:r>
              <a:rPr lang="es-CO" sz="1500" kern="0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. </a:t>
            </a:r>
            <a:endParaRPr lang="es-CO" sz="1500" kern="0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587558" y="6041590"/>
            <a:ext cx="923925" cy="219851"/>
          </a:xfrm>
          <a:prstGeom prst="round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# Proyectos</a:t>
            </a:r>
            <a:endParaRPr lang="es-ES" sz="1200" dirty="0">
              <a:solidFill>
                <a:schemeClr val="accent5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III. Estado de los proyectos aprobados por el OCAD del FCTeI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0" t="30024" r="21487" b="25237"/>
          <a:stretch/>
        </p:blipFill>
        <p:spPr bwMode="auto">
          <a:xfrm>
            <a:off x="296778" y="1329442"/>
            <a:ext cx="5115781" cy="452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5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00789" y="817335"/>
            <a:ext cx="1135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El  87% de los proyectos por valor de $2 billones se encuentran “Contratados en ejecución”:</a:t>
            </a:r>
            <a:endParaRPr lang="es-ES" sz="2400" u="sng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5066" y="6589895"/>
            <a:ext cx="3514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latin typeface="Arial Narrow" panose="020B0606020202030204" pitchFamily="34" charset="0"/>
              </a:rPr>
              <a:t>Fuente:</a:t>
            </a:r>
            <a:r>
              <a:rPr lang="es-CO" sz="1000" dirty="0">
                <a:latin typeface="Arial Narrow" panose="020B0606020202030204" pitchFamily="34" charset="0"/>
              </a:rPr>
              <a:t> DNP – DVR – SMSE.   </a:t>
            </a:r>
            <a:r>
              <a:rPr lang="es-CO" sz="1000" b="1" dirty="0">
                <a:latin typeface="Arial Narrow" panose="020B0606020202030204" pitchFamily="34" charset="0"/>
              </a:rPr>
              <a:t>Corte:</a:t>
            </a:r>
            <a:r>
              <a:rPr lang="es-CO" sz="1000" dirty="0">
                <a:latin typeface="Arial Narrow" panose="020B0606020202030204" pitchFamily="34" charset="0"/>
              </a:rPr>
              <a:t> </a:t>
            </a:r>
            <a:r>
              <a:rPr lang="es-CO" sz="1000" dirty="0" smtClean="0">
                <a:latin typeface="Arial Narrow" panose="020B0606020202030204" pitchFamily="34" charset="0"/>
              </a:rPr>
              <a:t>15-Oct-16.</a:t>
            </a:r>
            <a:endParaRPr lang="es-ES" sz="1000" dirty="0">
              <a:latin typeface="Arial Narrow" panose="020B0606020202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95489" y="6441811"/>
            <a:ext cx="1838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i="1" dirty="0">
                <a:latin typeface="Arial Narrow" panose="020B0606020202030204" pitchFamily="34" charset="0"/>
              </a:rPr>
              <a:t>Cifras en millones de pesos</a:t>
            </a:r>
            <a:endParaRPr lang="es-ES" sz="1000" i="1" dirty="0">
              <a:latin typeface="Arial Narrow" panose="020B060602020203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507418" y="6451395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Arial Narrow" panose="020B0606020202030204" pitchFamily="34" charset="0"/>
              </a:rPr>
              <a:t>% Proyectos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452515" y="6496317"/>
            <a:ext cx="923925" cy="219851"/>
          </a:xfrm>
          <a:prstGeom prst="round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# Proyectos</a:t>
            </a:r>
            <a:endParaRPr lang="es-ES" sz="1200" dirty="0">
              <a:solidFill>
                <a:schemeClr val="accent5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1 Flecha a la derecha con bandas"/>
          <p:cNvSpPr/>
          <p:nvPr/>
        </p:nvSpPr>
        <p:spPr>
          <a:xfrm>
            <a:off x="6048500" y="3637498"/>
            <a:ext cx="784033" cy="495300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047748"/>
              </p:ext>
            </p:extLst>
          </p:nvPr>
        </p:nvGraphicFramePr>
        <p:xfrm>
          <a:off x="6875454" y="1732570"/>
          <a:ext cx="4783146" cy="34348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133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4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4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88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1062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 Narrow" panose="020B0606020202030204" pitchFamily="34" charset="0"/>
                        </a:rPr>
                        <a:t>%</a:t>
                      </a:r>
                      <a:r>
                        <a:rPr lang="es-CO" sz="1400" baseline="0" dirty="0">
                          <a:latin typeface="Arial Narrow" panose="020B0606020202030204" pitchFamily="34" charset="0"/>
                        </a:rPr>
                        <a:t> AVANCE FÍSICO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 Narrow" panose="020B0606020202030204" pitchFamily="34" charset="0"/>
                        </a:rPr>
                        <a:t>No.</a:t>
                      </a:r>
                      <a:r>
                        <a:rPr lang="es-CO" sz="1400" baseline="0" dirty="0">
                          <a:latin typeface="Arial Narrow" panose="020B0606020202030204" pitchFamily="34" charset="0"/>
                        </a:rPr>
                        <a:t> PROYECTOS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 Narrow" panose="020B0606020202030204" pitchFamily="34" charset="0"/>
                        </a:rPr>
                        <a:t>% PROYECTOS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 Narrow" panose="020B0606020202030204" pitchFamily="34" charset="0"/>
                        </a:rPr>
                        <a:t>VALOR</a:t>
                      </a:r>
                      <a:r>
                        <a:rPr lang="es-CO" sz="140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CO" sz="1400" baseline="0" dirty="0" smtClean="0">
                          <a:latin typeface="Arial Narrow" panose="020B0606020202030204" pitchFamily="34" charset="0"/>
                        </a:rPr>
                        <a:t>SGR</a:t>
                      </a:r>
                    </a:p>
                    <a:p>
                      <a:pPr algn="ctr"/>
                      <a:r>
                        <a:rPr lang="es-CO" sz="1100" i="1" baseline="0" dirty="0" smtClean="0">
                          <a:latin typeface="Arial Narrow" panose="020B0606020202030204" pitchFamily="34" charset="0"/>
                        </a:rPr>
                        <a:t>(Millones de pesos)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5827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 Narrow" panose="020B0606020202030204" pitchFamily="34" charset="0"/>
                        </a:rPr>
                        <a:t>&gt; 90%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es-CO" sz="1400" dirty="0" smtClean="0">
                          <a:latin typeface="Arial Narrow" panose="020B0606020202030204" pitchFamily="34" charset="0"/>
                        </a:rPr>
                        <a:t>%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Narrow" panose="020B0606020202030204" pitchFamily="34" charset="0"/>
                        </a:rPr>
                        <a:t> $ </a:t>
                      </a:r>
                      <a:r>
                        <a:rPr lang="es-ES" sz="1400" dirty="0" smtClean="0">
                          <a:latin typeface="Arial Narrow" panose="020B0606020202030204" pitchFamily="34" charset="0"/>
                        </a:rPr>
                        <a:t>126.504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59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 Narrow" panose="020B0606020202030204" pitchFamily="34" charset="0"/>
                        </a:rPr>
                        <a:t>51% - 90%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 Narrow" panose="020B0606020202030204" pitchFamily="34" charset="0"/>
                        </a:rPr>
                        <a:t>81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 Narrow" panose="020B0606020202030204" pitchFamily="34" charset="0"/>
                        </a:rPr>
                        <a:t>34%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 Narrow" panose="020B0606020202030204" pitchFamily="34" charset="0"/>
                        </a:rPr>
                        <a:t> $ 594.607 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59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 Narrow" panose="020B0606020202030204" pitchFamily="34" charset="0"/>
                        </a:rPr>
                        <a:t>31% - 50%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 Narrow" panose="020B0606020202030204" pitchFamily="34" charset="0"/>
                        </a:rPr>
                        <a:t>56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 Narrow" panose="020B0606020202030204" pitchFamily="34" charset="0"/>
                        </a:rPr>
                        <a:t>24%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Narrow" panose="020B0606020202030204" pitchFamily="34" charset="0"/>
                        </a:rPr>
                        <a:t> $ </a:t>
                      </a:r>
                      <a:r>
                        <a:rPr lang="es-ES" sz="1400" dirty="0" smtClean="0">
                          <a:latin typeface="Arial Narrow" panose="020B0606020202030204" pitchFamily="34" charset="0"/>
                        </a:rPr>
                        <a:t>486.923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759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 Narrow" panose="020B0606020202030204" pitchFamily="34" charset="0"/>
                        </a:rPr>
                        <a:t>10% - 30%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 Narrow" panose="020B0606020202030204" pitchFamily="34" charset="0"/>
                        </a:rPr>
                        <a:t>38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 Narrow" panose="020B0606020202030204" pitchFamily="34" charset="0"/>
                        </a:rPr>
                        <a:t>16%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Narrow" panose="020B0606020202030204" pitchFamily="34" charset="0"/>
                        </a:rPr>
                        <a:t> $ </a:t>
                      </a:r>
                      <a:r>
                        <a:rPr lang="es-ES" sz="1400" dirty="0" smtClean="0">
                          <a:latin typeface="Arial Narrow" panose="020B0606020202030204" pitchFamily="34" charset="0"/>
                        </a:rPr>
                        <a:t>434.595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759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 Narrow" panose="020B0606020202030204" pitchFamily="34" charset="0"/>
                        </a:rPr>
                        <a:t>&lt;</a:t>
                      </a:r>
                      <a:r>
                        <a:rPr lang="es-CO" sz="1400" baseline="0" dirty="0">
                          <a:latin typeface="Arial Narrow" panose="020B0606020202030204" pitchFamily="34" charset="0"/>
                        </a:rPr>
                        <a:t> 10%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 Narrow" panose="020B0606020202030204" pitchFamily="34" charset="0"/>
                        </a:rPr>
                        <a:t>48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 Narrow" panose="020B0606020202030204" pitchFamily="34" charset="0"/>
                        </a:rPr>
                        <a:t>20%</a:t>
                      </a:r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Narrow" panose="020B0606020202030204" pitchFamily="34" charset="0"/>
                        </a:rPr>
                        <a:t> $ </a:t>
                      </a:r>
                      <a:r>
                        <a:rPr lang="es-ES" sz="1400" dirty="0" smtClean="0">
                          <a:latin typeface="Arial Narrow" panose="020B0606020202030204" pitchFamily="34" charset="0"/>
                        </a:rPr>
                        <a:t>418.032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7590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latin typeface="Arial Narrow" panose="020B0606020202030204" pitchFamily="34" charset="0"/>
                        </a:rPr>
                        <a:t>Total</a:t>
                      </a:r>
                      <a:endParaRPr lang="es-ES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latin typeface="Arial Narrow" panose="020B0606020202030204" pitchFamily="34" charset="0"/>
                        </a:rPr>
                        <a:t>235</a:t>
                      </a:r>
                      <a:endParaRPr lang="es-ES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latin typeface="Arial Narrow" panose="020B0606020202030204" pitchFamily="34" charset="0"/>
                        </a:rPr>
                        <a:t>100%</a:t>
                      </a:r>
                      <a:endParaRPr lang="es-ES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 Narrow" panose="020B0606020202030204" pitchFamily="34" charset="0"/>
                        </a:rPr>
                        <a:t>$ </a:t>
                      </a:r>
                      <a:r>
                        <a:rPr lang="es-ES" sz="1400" b="1" dirty="0" smtClean="0">
                          <a:latin typeface="Arial Narrow" panose="020B0606020202030204" pitchFamily="34" charset="0"/>
                        </a:rPr>
                        <a:t> 2.060.661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Rectángulo redondeado 60"/>
          <p:cNvSpPr/>
          <p:nvPr/>
        </p:nvSpPr>
        <p:spPr>
          <a:xfrm>
            <a:off x="6305797" y="5301138"/>
            <a:ext cx="5600231" cy="14381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ES" sz="1700" kern="0" dirty="0">
                <a:solidFill>
                  <a:srgbClr val="8E0000"/>
                </a:solidFill>
                <a:latin typeface="Arial Narrow" panose="020B0606020202030204" pitchFamily="34" charset="0"/>
              </a:rPr>
              <a:t>El </a:t>
            </a:r>
            <a:r>
              <a:rPr lang="es-ES" sz="1700" kern="0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60% </a:t>
            </a:r>
            <a:r>
              <a:rPr lang="es-ES" sz="1700" kern="0" dirty="0">
                <a:solidFill>
                  <a:srgbClr val="8E0000"/>
                </a:solidFill>
                <a:latin typeface="Arial Narrow" panose="020B0606020202030204" pitchFamily="34" charset="0"/>
              </a:rPr>
              <a:t>de los proyectos que están “Contratados </a:t>
            </a:r>
            <a:r>
              <a:rPr lang="es-ES" sz="1700" kern="0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en </a:t>
            </a:r>
            <a:r>
              <a:rPr lang="es-ES" sz="1700" kern="0" dirty="0">
                <a:solidFill>
                  <a:srgbClr val="8E0000"/>
                </a:solidFill>
                <a:latin typeface="Arial Narrow" panose="020B0606020202030204" pitchFamily="34" charset="0"/>
              </a:rPr>
              <a:t>ejecución”, presentan avance físico </a:t>
            </a:r>
            <a:r>
              <a:rPr lang="es-ES" sz="1700" u="sng" kern="0" dirty="0">
                <a:solidFill>
                  <a:srgbClr val="8E0000"/>
                </a:solidFill>
                <a:latin typeface="Arial Narrow" panose="020B0606020202030204" pitchFamily="34" charset="0"/>
              </a:rPr>
              <a:t>menor al 50</a:t>
            </a:r>
            <a:r>
              <a:rPr lang="es-ES" sz="1700" u="sng" kern="0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%:</a:t>
            </a:r>
            <a:r>
              <a:rPr lang="es-ES" sz="1700" kern="0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 32 proyectos debían estar terminados y solo 20 se encontraban en dicho estado.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CO" sz="1700" kern="0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Es </a:t>
            </a:r>
            <a:r>
              <a:rPr lang="es-CO" sz="1700" kern="0" dirty="0">
                <a:solidFill>
                  <a:srgbClr val="8E0000"/>
                </a:solidFill>
                <a:latin typeface="Arial Narrow" panose="020B0606020202030204" pitchFamily="34" charset="0"/>
              </a:rPr>
              <a:t>necesario clarificar cómo se reporta el avance físico global de los proyectos de CTeI: </a:t>
            </a:r>
            <a:r>
              <a:rPr lang="es-CO" sz="1700" u="sng" kern="0" dirty="0">
                <a:solidFill>
                  <a:srgbClr val="8E0000"/>
                </a:solidFill>
                <a:latin typeface="Arial Narrow" panose="020B0606020202030204" pitchFamily="34" charset="0"/>
              </a:rPr>
              <a:t>productos intangibles</a:t>
            </a:r>
            <a:r>
              <a:rPr lang="es-CO" sz="1700" kern="0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" name="2 Cerrar llave"/>
          <p:cNvSpPr/>
          <p:nvPr/>
        </p:nvSpPr>
        <p:spPr>
          <a:xfrm>
            <a:off x="9938486" y="3280169"/>
            <a:ext cx="230605" cy="1348762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III. Estado de los proyectos aprobados por el OCAD del FCTeI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6" t="31898" r="20422" b="15991"/>
          <a:stretch/>
        </p:blipFill>
        <p:spPr bwMode="auto">
          <a:xfrm>
            <a:off x="110838" y="1279000"/>
            <a:ext cx="5937662" cy="508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t="23378" r="35347" b="23695"/>
          <a:stretch/>
        </p:blipFill>
        <p:spPr bwMode="auto">
          <a:xfrm>
            <a:off x="219919" y="1563446"/>
            <a:ext cx="5926415" cy="484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04175" y="794005"/>
            <a:ext cx="5426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2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Cerca del 90</a:t>
            </a:r>
            <a:r>
              <a:rPr lang="es-CO" sz="2200" i="1" dirty="0">
                <a:solidFill>
                  <a:srgbClr val="8E0000"/>
                </a:solidFill>
                <a:latin typeface="Arial Narrow" panose="020B0606020202030204" pitchFamily="34" charset="0"/>
              </a:rPr>
              <a:t>% de los proyectos son ejecutados por </a:t>
            </a:r>
            <a:r>
              <a:rPr lang="es-CO" sz="2200" i="1" u="sng" dirty="0">
                <a:solidFill>
                  <a:srgbClr val="8E0000"/>
                </a:solidFill>
                <a:latin typeface="Arial Narrow" panose="020B0606020202030204" pitchFamily="34" charset="0"/>
              </a:rPr>
              <a:t>departamentos</a:t>
            </a:r>
            <a:r>
              <a:rPr lang="es-CO" sz="2200" i="1" dirty="0">
                <a:solidFill>
                  <a:srgbClr val="8E0000"/>
                </a:solidFill>
                <a:latin typeface="Arial Narrow" panose="020B0606020202030204" pitchFamily="34" charset="0"/>
              </a:rPr>
              <a:t> y </a:t>
            </a:r>
            <a:r>
              <a:rPr lang="es-CO" sz="2200" i="1" u="sng" dirty="0">
                <a:solidFill>
                  <a:srgbClr val="8E0000"/>
                </a:solidFill>
                <a:latin typeface="Arial Narrow" panose="020B0606020202030204" pitchFamily="34" charset="0"/>
              </a:rPr>
              <a:t>universidades:</a:t>
            </a:r>
            <a:endParaRPr lang="es-ES" sz="2200" u="sng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59242" y="6324411"/>
            <a:ext cx="115885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Arial Narrow" panose="020B0606020202030204" pitchFamily="34" charset="0"/>
              </a:rPr>
              <a:t>*En estados: Contratado sin acta de inicio, contratado en ejecución, terminado, cerrado y para cierre.</a:t>
            </a:r>
          </a:p>
          <a:p>
            <a:r>
              <a:rPr lang="es-CO" sz="1000" dirty="0" smtClean="0">
                <a:latin typeface="Arial Narrow" panose="020B0606020202030204" pitchFamily="34" charset="0"/>
              </a:rPr>
              <a:t>** Ley </a:t>
            </a:r>
            <a:r>
              <a:rPr lang="es-CO" sz="1000" dirty="0">
                <a:latin typeface="Arial Narrow" panose="020B0606020202030204" pitchFamily="34" charset="0"/>
              </a:rPr>
              <a:t>80-CTeI* y régimen privado de </a:t>
            </a:r>
            <a:r>
              <a:rPr lang="es-CO" sz="1000" dirty="0" smtClean="0">
                <a:latin typeface="Arial Narrow" panose="020B0606020202030204" pitchFamily="34" charset="0"/>
              </a:rPr>
              <a:t>Universidades</a:t>
            </a:r>
            <a:r>
              <a:rPr lang="es-CO" sz="1000" dirty="0">
                <a:latin typeface="Arial Narrow" panose="020B0606020202030204" pitchFamily="34" charset="0"/>
              </a:rPr>
              <a:t>.</a:t>
            </a:r>
            <a:endParaRPr lang="es-CO" sz="1000" dirty="0" smtClean="0">
              <a:latin typeface="Arial Narrow" panose="020B0606020202030204" pitchFamily="34" charset="0"/>
            </a:endParaRPr>
          </a:p>
          <a:p>
            <a:r>
              <a:rPr lang="es-CO" sz="1000" b="1" dirty="0" smtClean="0">
                <a:latin typeface="Arial Narrow" panose="020B0606020202030204" pitchFamily="34" charset="0"/>
              </a:rPr>
              <a:t>Fuente</a:t>
            </a:r>
            <a:r>
              <a:rPr lang="es-CO" sz="1000" b="1" dirty="0">
                <a:latin typeface="Arial Narrow" panose="020B0606020202030204" pitchFamily="34" charset="0"/>
              </a:rPr>
              <a:t>:</a:t>
            </a:r>
            <a:r>
              <a:rPr lang="es-CO" sz="1000" dirty="0">
                <a:latin typeface="Arial Narrow" panose="020B0606020202030204" pitchFamily="34" charset="0"/>
              </a:rPr>
              <a:t> DNP – DVR – SMSE.   </a:t>
            </a:r>
            <a:r>
              <a:rPr lang="es-CO" sz="1000" b="1" dirty="0">
                <a:latin typeface="Arial Narrow" panose="020B0606020202030204" pitchFamily="34" charset="0"/>
              </a:rPr>
              <a:t>Corte:</a:t>
            </a:r>
            <a:r>
              <a:rPr lang="es-CO" sz="1000" dirty="0">
                <a:latin typeface="Arial Narrow" panose="020B0606020202030204" pitchFamily="34" charset="0"/>
              </a:rPr>
              <a:t> </a:t>
            </a:r>
            <a:r>
              <a:rPr lang="es-CO" sz="1000" dirty="0" smtClean="0">
                <a:latin typeface="Arial Narrow" panose="020B0606020202030204" pitchFamily="34" charset="0"/>
              </a:rPr>
              <a:t>15-Oct-16.</a:t>
            </a:r>
            <a:endParaRPr lang="es-ES" sz="1000" dirty="0">
              <a:latin typeface="Arial Narrow" panose="020B060602020203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09576" y="6162103"/>
            <a:ext cx="1838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i="1" dirty="0">
                <a:latin typeface="Arial Narrow" panose="020B0606020202030204" pitchFamily="34" charset="0"/>
              </a:rPr>
              <a:t>Cifras en millones de </a:t>
            </a:r>
            <a:r>
              <a:rPr lang="es-CO" sz="1000" i="1" dirty="0" smtClean="0">
                <a:latin typeface="Arial Narrow" panose="020B0606020202030204" pitchFamily="34" charset="0"/>
              </a:rPr>
              <a:t>pesos</a:t>
            </a:r>
            <a:endParaRPr lang="es-ES" sz="1000" i="1" dirty="0">
              <a:latin typeface="Arial Narrow" panose="020B0606020202030204" pitchFamily="34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III. Estado de los proyectos aprobados por el OCAD del FCTeI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5" t="21672" r="13009" b="11851"/>
          <a:stretch/>
        </p:blipFill>
        <p:spPr bwMode="auto">
          <a:xfrm>
            <a:off x="6341993" y="1535354"/>
            <a:ext cx="5239193" cy="486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929295" y="6190736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Arial Narrow" panose="020B0606020202030204" pitchFamily="34" charset="0"/>
              </a:rPr>
              <a:t>% Proyectos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005370" y="6214486"/>
            <a:ext cx="923925" cy="219851"/>
          </a:xfrm>
          <a:prstGeom prst="round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# Proyectos</a:t>
            </a:r>
            <a:endParaRPr lang="es-ES" sz="1200" dirty="0">
              <a:solidFill>
                <a:schemeClr val="accent5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06319" y="769066"/>
            <a:ext cx="6234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De los 259 proyectos en ejecución*, se han suscrito 9.802 contratos por $1,8 billones (SGR), de los cuales el 86% es por </a:t>
            </a:r>
            <a:r>
              <a:rPr lang="es-CO" sz="2000" i="1" u="sng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contratación directa</a:t>
            </a:r>
            <a:r>
              <a:rPr lang="es-CO" sz="20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**:</a:t>
            </a:r>
            <a:endParaRPr lang="es-ES" sz="2000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85436" y="6338160"/>
            <a:ext cx="115885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 smtClean="0">
                <a:latin typeface="Arial Narrow" panose="020B0606020202030204" pitchFamily="34" charset="0"/>
              </a:rPr>
              <a:t>* Incluye: Cooperativa, Sociedades de capital, Consorcio, Organismo internacional, Entidad territorial, Empresa unipersonal, Empresa de servicios públicos, Organismo fiduciario,  Empresa Industrial y Comercial del Estado, Unión temporal y Resguardo Indígena.</a:t>
            </a:r>
          </a:p>
          <a:p>
            <a:r>
              <a:rPr lang="es-CO" sz="1000" b="1" dirty="0" smtClean="0">
                <a:latin typeface="Arial Narrow" panose="020B0606020202030204" pitchFamily="34" charset="0"/>
              </a:rPr>
              <a:t>Fuente:</a:t>
            </a:r>
            <a:r>
              <a:rPr lang="es-CO" sz="1000" dirty="0" smtClean="0">
                <a:latin typeface="Arial Narrow" panose="020B0606020202030204" pitchFamily="34" charset="0"/>
              </a:rPr>
              <a:t> DNP – DVR – SMSE.   </a:t>
            </a:r>
            <a:r>
              <a:rPr lang="es-CO" sz="1000" b="1" dirty="0" smtClean="0">
                <a:latin typeface="Arial Narrow" panose="020B0606020202030204" pitchFamily="34" charset="0"/>
              </a:rPr>
              <a:t>Corte:</a:t>
            </a:r>
            <a:r>
              <a:rPr lang="es-CO" sz="1000" dirty="0" smtClean="0">
                <a:latin typeface="Arial Narrow" panose="020B0606020202030204" pitchFamily="34" charset="0"/>
              </a:rPr>
              <a:t> 15-Oct-16.</a:t>
            </a:r>
            <a:endParaRPr lang="es-ES" sz="1000" dirty="0">
              <a:latin typeface="Arial Narrow" panose="020B0606020202030204" pitchFamily="34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III. Estado de los proyectos aprobados por el OCAD del FCTeI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6 CuadroTexto"/>
          <p:cNvSpPr txBox="1"/>
          <p:nvPr/>
        </p:nvSpPr>
        <p:spPr>
          <a:xfrm>
            <a:off x="300789" y="817335"/>
            <a:ext cx="11357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i="1" dirty="0">
                <a:solidFill>
                  <a:srgbClr val="8E0000"/>
                </a:solidFill>
                <a:latin typeface="Arial Narrow" panose="020B0606020202030204" pitchFamily="34" charset="0"/>
              </a:rPr>
              <a:t>L</a:t>
            </a:r>
            <a:r>
              <a:rPr lang="es-CO" sz="24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a mayoría de contratos se concentran en “</a:t>
            </a:r>
            <a:r>
              <a:rPr lang="es-CO" sz="2400" i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Personas naturales</a:t>
            </a:r>
            <a:r>
              <a:rPr lang="es-CO" sz="24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” (73%) y la mayor cantidad de recursos SGR se concentran en “</a:t>
            </a:r>
            <a:r>
              <a:rPr lang="es-CO" sz="2400" i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Entidades sin ánimo de lucro</a:t>
            </a:r>
            <a:r>
              <a:rPr lang="es-CO" sz="24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” (34%):</a:t>
            </a:r>
            <a:endParaRPr lang="es-ES" sz="2400" u="sng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593035" y="2078181"/>
            <a:ext cx="4180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% Contratos</a:t>
            </a:r>
            <a:endParaRPr lang="es-CO" sz="2200" b="1" i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39134" y="2080218"/>
            <a:ext cx="4386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% Valor SGR contratado</a:t>
            </a:r>
            <a:endParaRPr lang="es-CO" sz="2200" b="1" i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87077" y="1822336"/>
            <a:ext cx="10787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TIPO DE CONTRATISTA</a:t>
            </a:r>
            <a:endParaRPr lang="es-ES" sz="2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9" name="Group 13"/>
          <p:cNvGrpSpPr/>
          <p:nvPr/>
        </p:nvGrpSpPr>
        <p:grpSpPr>
          <a:xfrm>
            <a:off x="849725" y="2363437"/>
            <a:ext cx="10808875" cy="4046413"/>
            <a:chOff x="501886" y="1690886"/>
            <a:chExt cx="11222881" cy="4437525"/>
          </a:xfrm>
        </p:grpSpPr>
        <p:graphicFrame>
          <p:nvGraphicFramePr>
            <p:cNvPr id="50" name="Chart 25"/>
            <p:cNvGraphicFramePr/>
            <p:nvPr>
              <p:extLst>
                <p:ext uri="{D42A27DB-BD31-4B8C-83A1-F6EECF244321}">
                  <p14:modId xmlns:p14="http://schemas.microsoft.com/office/powerpoint/2010/main" val="3809350088"/>
                </p:ext>
              </p:extLst>
            </p:nvPr>
          </p:nvGraphicFramePr>
          <p:xfrm>
            <a:off x="7516751" y="1690886"/>
            <a:ext cx="4208016" cy="4437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51" name="Chart 6"/>
            <p:cNvGraphicFramePr/>
            <p:nvPr>
              <p:extLst>
                <p:ext uri="{D42A27DB-BD31-4B8C-83A1-F6EECF244321}">
                  <p14:modId xmlns:p14="http://schemas.microsoft.com/office/powerpoint/2010/main" val="186142837"/>
                </p:ext>
              </p:extLst>
            </p:nvPr>
          </p:nvGraphicFramePr>
          <p:xfrm>
            <a:off x="501886" y="1690886"/>
            <a:ext cx="4208016" cy="4437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52" name="TextBox 9"/>
          <p:cNvSpPr txBox="1"/>
          <p:nvPr/>
        </p:nvSpPr>
        <p:spPr>
          <a:xfrm>
            <a:off x="5008708" y="2419410"/>
            <a:ext cx="240642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Persona natural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Box 9"/>
          <p:cNvSpPr txBox="1"/>
          <p:nvPr/>
        </p:nvSpPr>
        <p:spPr>
          <a:xfrm>
            <a:off x="5060365" y="2923466"/>
            <a:ext cx="237436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Entidad pública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TextBox 9"/>
          <p:cNvSpPr txBox="1"/>
          <p:nvPr/>
        </p:nvSpPr>
        <p:spPr>
          <a:xfrm>
            <a:off x="5716941" y="3411234"/>
            <a:ext cx="103746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S.A.S.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TextBox 9"/>
          <p:cNvSpPr txBox="1"/>
          <p:nvPr/>
        </p:nvSpPr>
        <p:spPr>
          <a:xfrm>
            <a:off x="5046105" y="3907828"/>
            <a:ext cx="239039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Entidad privada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TextBox 9"/>
          <p:cNvSpPr txBox="1"/>
          <p:nvPr/>
        </p:nvSpPr>
        <p:spPr>
          <a:xfrm>
            <a:off x="5129390" y="4371673"/>
            <a:ext cx="212910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Empresa Ltda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TextBox 9"/>
          <p:cNvSpPr txBox="1"/>
          <p:nvPr/>
        </p:nvSpPr>
        <p:spPr>
          <a:xfrm>
            <a:off x="4754935" y="4877908"/>
            <a:ext cx="286649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Entidad sin ánimo de lucro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TextBox 9"/>
          <p:cNvSpPr txBox="1"/>
          <p:nvPr/>
        </p:nvSpPr>
        <p:spPr>
          <a:xfrm>
            <a:off x="4825988" y="5297418"/>
            <a:ext cx="278313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Sociedad anónima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TextBox 9"/>
          <p:cNvSpPr txBox="1"/>
          <p:nvPr/>
        </p:nvSpPr>
        <p:spPr>
          <a:xfrm>
            <a:off x="5613866" y="5753974"/>
            <a:ext cx="10823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Otros*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3195" y="1555407"/>
            <a:ext cx="10457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s-CO" sz="3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Consideraciones generales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Recursos </a:t>
            </a: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e inversiones en CTeI.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Estado de los proyectos aprobados por el OCAD del FCTeI.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>
                <a:latin typeface="Arial Narrow" panose="020B0606020202030204" pitchFamily="34" charset="0"/>
              </a:rPr>
              <a:t>Ejecución de los proyectos a partir del Índice de Gestión de Proyectos </a:t>
            </a: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de Regalías (IGPR).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Resultados del SMCE.</a:t>
            </a:r>
            <a:endParaRPr lang="es-CO" sz="3000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Propuestas y oportunidades de mejora </a:t>
            </a:r>
            <a:r>
              <a:rPr lang="es-CO" sz="3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para </a:t>
            </a: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la gestión de recursos del FCTeI.</a:t>
            </a:r>
          </a:p>
          <a:p>
            <a:pPr marL="342900" indent="-342900">
              <a:buAutoNum type="romanUcPeriod"/>
            </a:pPr>
            <a:endParaRPr lang="es-CO" sz="3000" dirty="0">
              <a:latin typeface="Arial Narrow" panose="020B060602020203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Contenido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7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2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0320" y="797217"/>
            <a:ext cx="11357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200" i="1" dirty="0">
                <a:solidFill>
                  <a:srgbClr val="8E0000"/>
                </a:solidFill>
                <a:latin typeface="Arial Narrow" panose="020B0606020202030204" pitchFamily="34" charset="0"/>
              </a:rPr>
              <a:t>El Índice de Gestión de Proyectos de Regalías (IGPR) es l</a:t>
            </a:r>
            <a:r>
              <a:rPr lang="es-CO" sz="22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a </a:t>
            </a:r>
            <a:r>
              <a:rPr lang="es-CO" sz="2200" i="1" dirty="0">
                <a:solidFill>
                  <a:srgbClr val="8E0000"/>
                </a:solidFill>
                <a:latin typeface="Arial Narrow" panose="020B0606020202030204" pitchFamily="34" charset="0"/>
              </a:rPr>
              <a:t>herramienta de medición trimestral de la gestión de las entidades ejecutoras:</a:t>
            </a:r>
            <a:endParaRPr lang="es-ES" sz="2200" u="sng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ángulo 38"/>
          <p:cNvSpPr/>
          <p:nvPr/>
        </p:nvSpPr>
        <p:spPr>
          <a:xfrm>
            <a:off x="624429" y="1618145"/>
            <a:ext cx="5174796" cy="4496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 Narrow" panose="020B0606020202030204" pitchFamily="34" charset="0"/>
              </a:rPr>
              <a:t>GESTIÓN ADMINISTRATIVA DE PROYECTOS</a:t>
            </a:r>
          </a:p>
        </p:txBody>
      </p:sp>
      <p:sp>
        <p:nvSpPr>
          <p:cNvPr id="13" name="Rectángulo 38"/>
          <p:cNvSpPr/>
          <p:nvPr/>
        </p:nvSpPr>
        <p:spPr>
          <a:xfrm>
            <a:off x="6162959" y="1628464"/>
            <a:ext cx="5166782" cy="4496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 Narrow" panose="020B0606020202030204" pitchFamily="34" charset="0"/>
              </a:rPr>
              <a:t>GESTIÓN DEL DESEMPEÑO DE PROYECTOS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24428" y="2166895"/>
            <a:ext cx="5174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Arial Narrow" panose="020B0606020202030204" pitchFamily="34" charset="0"/>
              </a:rPr>
              <a:t>Cumplimiento frente a las obligaciones legales y acciones de apoyo.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162959" y="2139951"/>
            <a:ext cx="516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Arial Narrow" panose="020B0606020202030204" pitchFamily="34" charset="0"/>
              </a:rPr>
              <a:t>Rendimiento en la ejecución de los proyectos en términos de eficiencia y eficacia.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5" t="30084" r="50370" b="33956"/>
          <a:stretch/>
        </p:blipFill>
        <p:spPr bwMode="auto">
          <a:xfrm>
            <a:off x="833377" y="2771026"/>
            <a:ext cx="4722471" cy="337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IV. Ejecución de los proyectos a partir del IGPR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7" t="30084" r="18507" b="33956"/>
          <a:stretch/>
        </p:blipFill>
        <p:spPr bwMode="auto">
          <a:xfrm>
            <a:off x="6422302" y="2747876"/>
            <a:ext cx="4708058" cy="337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16" name="1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7" name="11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5296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0002" y="1024911"/>
            <a:ext cx="100466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600" i="1" dirty="0">
                <a:solidFill>
                  <a:srgbClr val="8E0000"/>
                </a:solidFill>
                <a:latin typeface="Arial Narrow" panose="020B0606020202030204" pitchFamily="34" charset="0"/>
              </a:rPr>
              <a:t>IGPR para entidades que ejecutan proyectos del FCTeI a </a:t>
            </a:r>
            <a:r>
              <a:rPr lang="es-CO" sz="2600" i="1" u="sng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31-Mar-16</a:t>
            </a:r>
            <a:r>
              <a:rPr lang="es-CO" sz="26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:</a:t>
            </a:r>
            <a:endParaRPr lang="es-ES" sz="2600" u="sng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IV. Ejecución de los proyectos a partir del IGPR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2" t="29221" r="25389" b="19765"/>
          <a:stretch/>
        </p:blipFill>
        <p:spPr bwMode="auto">
          <a:xfrm>
            <a:off x="1793175" y="1503546"/>
            <a:ext cx="8265226" cy="497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9" name="1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0" name="11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  <p:sp>
        <p:nvSpPr>
          <p:cNvPr id="11" name="10 CuadroTexto"/>
          <p:cNvSpPr txBox="1"/>
          <p:nvPr/>
        </p:nvSpPr>
        <p:spPr>
          <a:xfrm>
            <a:off x="953151" y="6519446"/>
            <a:ext cx="7849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 smtClean="0">
                <a:latin typeface="Arial Narrow" panose="020B0606020202030204" pitchFamily="34" charset="0"/>
              </a:rPr>
              <a:t>* Se reporta 1 proyecto más que a 15-Oct-16, teniendo en cuenta que el proyecto con código BPIN 2015000100032 fue desaprobado.</a:t>
            </a:r>
          </a:p>
          <a:p>
            <a:r>
              <a:rPr lang="es-CO" sz="800" b="1" dirty="0" smtClean="0">
                <a:latin typeface="Arial Narrow" panose="020B0606020202030204" pitchFamily="34" charset="0"/>
              </a:rPr>
              <a:t>Fuente</a:t>
            </a:r>
            <a:r>
              <a:rPr lang="es-CO" sz="800" b="1" dirty="0">
                <a:latin typeface="Arial Narrow" panose="020B0606020202030204" pitchFamily="34" charset="0"/>
              </a:rPr>
              <a:t>:</a:t>
            </a:r>
            <a:r>
              <a:rPr lang="es-CO" sz="800" dirty="0">
                <a:latin typeface="Arial Narrow" panose="020B0606020202030204" pitchFamily="34" charset="0"/>
              </a:rPr>
              <a:t> DNP – DVR – SMSE.   </a:t>
            </a:r>
            <a:r>
              <a:rPr lang="es-CO" sz="800" b="1" dirty="0">
                <a:latin typeface="Arial Narrow" panose="020B0606020202030204" pitchFamily="34" charset="0"/>
              </a:rPr>
              <a:t>Corte:</a:t>
            </a:r>
            <a:r>
              <a:rPr lang="es-CO" sz="800" dirty="0">
                <a:latin typeface="Arial Narrow" panose="020B0606020202030204" pitchFamily="34" charset="0"/>
              </a:rPr>
              <a:t> </a:t>
            </a:r>
            <a:r>
              <a:rPr lang="es-CO" sz="800" dirty="0" smtClean="0">
                <a:latin typeface="Arial Narrow" panose="020B0606020202030204" pitchFamily="34" charset="0"/>
              </a:rPr>
              <a:t>31-Mar-16.</a:t>
            </a:r>
            <a:endParaRPr lang="es-ES" sz="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2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657876"/>
              </p:ext>
            </p:extLst>
          </p:nvPr>
        </p:nvGraphicFramePr>
        <p:xfrm>
          <a:off x="338813" y="1378713"/>
          <a:ext cx="11514373" cy="510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IV. Ejecución de los proyectos a partir del IGPR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0633" y="707569"/>
            <a:ext cx="111532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600" i="1" dirty="0">
                <a:solidFill>
                  <a:srgbClr val="8E0000"/>
                </a:solidFill>
                <a:latin typeface="Arial Narrow" panose="020B0606020202030204" pitchFamily="34" charset="0"/>
              </a:rPr>
              <a:t>Las entidades que solo ejecutan proyectos de CTeI son las mejor calificadas en el IGPR</a:t>
            </a:r>
            <a:r>
              <a:rPr lang="es-CO" sz="2600" dirty="0">
                <a:solidFill>
                  <a:srgbClr val="8E0000"/>
                </a:solidFill>
                <a:latin typeface="Arial Narrow" panose="020B0606020202030204" pitchFamily="34" charset="0"/>
              </a:rPr>
              <a:t>: </a:t>
            </a:r>
            <a:r>
              <a:rPr lang="es-CO" sz="2600" u="sng" dirty="0">
                <a:solidFill>
                  <a:srgbClr val="8E0000"/>
                </a:solidFill>
                <a:latin typeface="Arial Narrow" panose="020B0606020202030204" pitchFamily="34" charset="0"/>
              </a:rPr>
              <a:t>entidades especializadas</a:t>
            </a:r>
            <a:endParaRPr lang="es-ES" sz="2600" u="sng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4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16" name="1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8" name="11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  <p:sp>
        <p:nvSpPr>
          <p:cNvPr id="20" name="19 CuadroTexto"/>
          <p:cNvSpPr txBox="1"/>
          <p:nvPr/>
        </p:nvSpPr>
        <p:spPr>
          <a:xfrm>
            <a:off x="240633" y="6660110"/>
            <a:ext cx="21012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latin typeface="Arial Narrow" panose="020B0606020202030204" pitchFamily="34" charset="0"/>
              </a:rPr>
              <a:t>Fuente:</a:t>
            </a:r>
            <a:r>
              <a:rPr lang="es-CO" sz="800" dirty="0">
                <a:latin typeface="Arial Narrow" panose="020B0606020202030204" pitchFamily="34" charset="0"/>
              </a:rPr>
              <a:t> DNP – DVR – SMSE.   </a:t>
            </a:r>
            <a:r>
              <a:rPr lang="es-CO" sz="800" b="1" dirty="0">
                <a:latin typeface="Arial Narrow" panose="020B0606020202030204" pitchFamily="34" charset="0"/>
              </a:rPr>
              <a:t>Corte:</a:t>
            </a:r>
            <a:r>
              <a:rPr lang="es-CO" sz="800" dirty="0">
                <a:latin typeface="Arial Narrow" panose="020B0606020202030204" pitchFamily="34" charset="0"/>
              </a:rPr>
              <a:t> </a:t>
            </a:r>
            <a:r>
              <a:rPr lang="es-CO" sz="800" dirty="0" smtClean="0">
                <a:latin typeface="Arial Narrow" panose="020B0606020202030204" pitchFamily="34" charset="0"/>
              </a:rPr>
              <a:t>31-Mar-16.</a:t>
            </a:r>
            <a:endParaRPr lang="es-ES" sz="800" dirty="0">
              <a:latin typeface="Arial Narrow" panose="020B0606020202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6" t="81249" r="27184" b="8985"/>
          <a:stretch/>
        </p:blipFill>
        <p:spPr bwMode="auto">
          <a:xfrm>
            <a:off x="3612220" y="6178557"/>
            <a:ext cx="1159419" cy="60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>
            <a:off x="3234152" y="5992972"/>
            <a:ext cx="0" cy="19106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251837" y="6020727"/>
            <a:ext cx="0" cy="19106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230789" y="6194308"/>
            <a:ext cx="3003363" cy="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0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440576"/>
              </p:ext>
            </p:extLst>
          </p:nvPr>
        </p:nvGraphicFramePr>
        <p:xfrm>
          <a:off x="351837" y="1247511"/>
          <a:ext cx="11487861" cy="523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40633" y="6660110"/>
            <a:ext cx="21012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latin typeface="Arial Narrow" panose="020B0606020202030204" pitchFamily="34" charset="0"/>
              </a:rPr>
              <a:t>Fuente:</a:t>
            </a:r>
            <a:r>
              <a:rPr lang="es-CO" sz="800" dirty="0">
                <a:latin typeface="Arial Narrow" panose="020B0606020202030204" pitchFamily="34" charset="0"/>
              </a:rPr>
              <a:t> DNP – DVR – SMSE.   </a:t>
            </a:r>
            <a:r>
              <a:rPr lang="es-CO" sz="800" b="1" dirty="0">
                <a:latin typeface="Arial Narrow" panose="020B0606020202030204" pitchFamily="34" charset="0"/>
              </a:rPr>
              <a:t>Corte:</a:t>
            </a:r>
            <a:r>
              <a:rPr lang="es-CO" sz="800" dirty="0">
                <a:latin typeface="Arial Narrow" panose="020B0606020202030204" pitchFamily="34" charset="0"/>
              </a:rPr>
              <a:t> </a:t>
            </a:r>
            <a:r>
              <a:rPr lang="es-CO" sz="800" dirty="0" smtClean="0">
                <a:latin typeface="Arial Narrow" panose="020B0606020202030204" pitchFamily="34" charset="0"/>
              </a:rPr>
              <a:t>31-Mar-16.</a:t>
            </a:r>
            <a:endParaRPr lang="es-ES" sz="800" dirty="0">
              <a:latin typeface="Arial Narrow" panose="020B0606020202030204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IV. Ejecución de los proyectos a partir del IGPR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0633" y="755069"/>
            <a:ext cx="111532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6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Los departamentos y entidades no especializadas son las peor calificadas </a:t>
            </a:r>
            <a:r>
              <a:rPr lang="es-CO" sz="2600" i="1" dirty="0">
                <a:solidFill>
                  <a:srgbClr val="8E0000"/>
                </a:solidFill>
                <a:latin typeface="Arial Narrow" panose="020B0606020202030204" pitchFamily="34" charset="0"/>
              </a:rPr>
              <a:t>en el IGPR</a:t>
            </a:r>
            <a:r>
              <a:rPr lang="es-CO" sz="2600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:</a:t>
            </a:r>
            <a:endParaRPr lang="es-ES" sz="2600" u="sng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6" t="81249" r="27184" b="8985"/>
          <a:stretch/>
        </p:blipFill>
        <p:spPr bwMode="auto">
          <a:xfrm>
            <a:off x="3160958" y="6058608"/>
            <a:ext cx="1159419" cy="60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16" name="10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8" name="11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  <p:cxnSp>
        <p:nvCxnSpPr>
          <p:cNvPr id="20" name="19 Conector recto"/>
          <p:cNvCxnSpPr/>
          <p:nvPr/>
        </p:nvCxnSpPr>
        <p:spPr>
          <a:xfrm>
            <a:off x="11307306" y="5945472"/>
            <a:ext cx="0" cy="19106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6911828" y="5950605"/>
            <a:ext cx="0" cy="19106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6911828" y="6136541"/>
            <a:ext cx="4395478" cy="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6" t="21252" r="67822" b="22675"/>
          <a:stretch/>
        </p:blipFill>
        <p:spPr>
          <a:xfrm>
            <a:off x="0" y="2210766"/>
            <a:ext cx="12192000" cy="237036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94480" y="2222049"/>
            <a:ext cx="1043026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5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CO" sz="3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EJECUCIÓN DE PROYECTOS CON RECURSOS DEL FONDO DE CIENCIA, TECNOLOGÍA E INNOVACIÓN DEL SGR</a:t>
            </a:r>
          </a:p>
          <a:p>
            <a:pPr algn="ctr"/>
            <a:endParaRPr lang="es-CO" sz="1200" b="1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CO" sz="28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Dirección de Vigilancia de las Regalías</a:t>
            </a:r>
          </a:p>
          <a:p>
            <a:pPr algn="ctr"/>
            <a:r>
              <a:rPr lang="es-CO" sz="28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Subdirección de Monitoreo, Seguimiento y Evaluación</a:t>
            </a:r>
            <a:endParaRPr lang="es-CO" sz="28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  <p:sp>
        <p:nvSpPr>
          <p:cNvPr id="8" name="CuadroTexto 3"/>
          <p:cNvSpPr txBox="1"/>
          <p:nvPr/>
        </p:nvSpPr>
        <p:spPr>
          <a:xfrm>
            <a:off x="0" y="4640934"/>
            <a:ext cx="12191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atin typeface="Arial Narrow" panose="020B0606020202030204" pitchFamily="34" charset="0"/>
              </a:rPr>
              <a:t>Noviembre de 2016</a:t>
            </a:r>
            <a:endParaRPr lang="es-CO" sz="2800" b="1" dirty="0">
              <a:latin typeface="Arial Narrow" panose="020B0606020202030204" pitchFamily="34" charset="0"/>
            </a:endParaRPr>
          </a:p>
          <a:p>
            <a:pPr algn="ctr"/>
            <a:endParaRPr lang="es-CO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3195" y="1555407"/>
            <a:ext cx="10457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s-CO" sz="3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Consideraciones generales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Recursos </a:t>
            </a: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e inversiones en CTeI.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Estado de los proyectos aprobados por el OCAD del FCTeI.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Ejecución de los proyectos a partir del Índice de Gestión de Proyectos de Regalías (IGPR).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 smtClean="0">
                <a:latin typeface="Arial Narrow" panose="020B0606020202030204" pitchFamily="34" charset="0"/>
              </a:rPr>
              <a:t>Resultados del SMSCE.</a:t>
            </a:r>
            <a:endParaRPr lang="es-CO" sz="3000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Propuestas y oportunidades de mejora </a:t>
            </a:r>
            <a:r>
              <a:rPr lang="es-CO" sz="3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para </a:t>
            </a: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la gestión de recursos del FCTeI.</a:t>
            </a:r>
          </a:p>
          <a:p>
            <a:pPr marL="342900" indent="-342900">
              <a:buAutoNum type="romanUcPeriod"/>
            </a:pPr>
            <a:endParaRPr lang="es-CO" sz="3000" dirty="0">
              <a:latin typeface="Arial Narrow" panose="020B060602020203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Contenido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7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1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16016" y="6333442"/>
            <a:ext cx="3514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i="1" dirty="0" smtClean="0">
                <a:latin typeface="Arial Narrow" panose="020B0606020202030204" pitchFamily="34" charset="0"/>
              </a:rPr>
              <a:t>Cifras en millones de pesos.</a:t>
            </a:r>
          </a:p>
          <a:p>
            <a:r>
              <a:rPr lang="es-CO" sz="1000" b="1" dirty="0" smtClean="0">
                <a:latin typeface="Arial Narrow" panose="020B0606020202030204" pitchFamily="34" charset="0"/>
              </a:rPr>
              <a:t>* </a:t>
            </a:r>
            <a:r>
              <a:rPr lang="es-CO" sz="1000" dirty="0">
                <a:latin typeface="Arial Narrow" panose="020B0606020202030204" pitchFamily="34" charset="0"/>
              </a:rPr>
              <a:t>Incluye 9 proyectos evaluados con la metodología anterior.</a:t>
            </a:r>
          </a:p>
          <a:p>
            <a:r>
              <a:rPr lang="es-CO" sz="1000" b="1" dirty="0" smtClean="0">
                <a:latin typeface="Arial Narrow" panose="020B0606020202030204" pitchFamily="34" charset="0"/>
              </a:rPr>
              <a:t>Fuente</a:t>
            </a:r>
            <a:r>
              <a:rPr lang="es-CO" sz="1000" b="1" dirty="0">
                <a:latin typeface="Arial Narrow" panose="020B0606020202030204" pitchFamily="34" charset="0"/>
              </a:rPr>
              <a:t>:</a:t>
            </a:r>
            <a:r>
              <a:rPr lang="es-CO" sz="1000" dirty="0">
                <a:latin typeface="Arial Narrow" panose="020B0606020202030204" pitchFamily="34" charset="0"/>
              </a:rPr>
              <a:t> DNP – DVR – SMSE.   </a:t>
            </a:r>
            <a:r>
              <a:rPr lang="es-CO" sz="1000" b="1" dirty="0">
                <a:latin typeface="Arial Narrow" panose="020B0606020202030204" pitchFamily="34" charset="0"/>
              </a:rPr>
              <a:t>Corte:</a:t>
            </a:r>
            <a:r>
              <a:rPr lang="es-CO" sz="1000" dirty="0">
                <a:latin typeface="Arial Narrow" panose="020B0606020202030204" pitchFamily="34" charset="0"/>
              </a:rPr>
              <a:t> </a:t>
            </a:r>
            <a:r>
              <a:rPr lang="es-CO" sz="1000" dirty="0" smtClean="0">
                <a:latin typeface="Arial Narrow" panose="020B0606020202030204" pitchFamily="34" charset="0"/>
              </a:rPr>
              <a:t>31-Dic-15.</a:t>
            </a:r>
            <a:endParaRPr lang="es-ES" sz="1000" dirty="0">
              <a:latin typeface="Arial Narrow" panose="020B0606020202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697" y="827407"/>
            <a:ext cx="113185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600" i="1" dirty="0">
                <a:solidFill>
                  <a:srgbClr val="8E0000"/>
                </a:solidFill>
                <a:latin typeface="Arial Narrow" panose="020B0606020202030204" pitchFamily="34" charset="0"/>
              </a:rPr>
              <a:t>El DNP ha velado por el uso de los recursos a través de los componentes del SMSCE: </a:t>
            </a:r>
            <a:endParaRPr lang="es-ES" sz="2600" u="sng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r>
              <a:rPr lang="es-CO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V</a:t>
            </a:r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Resultados del SMSCE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10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  <p:graphicFrame>
        <p:nvGraphicFramePr>
          <p:cNvPr id="16" name="Chart 9"/>
          <p:cNvGraphicFramePr/>
          <p:nvPr>
            <p:extLst>
              <p:ext uri="{D42A27DB-BD31-4B8C-83A1-F6EECF244321}">
                <p14:modId xmlns:p14="http://schemas.microsoft.com/office/powerpoint/2010/main" val="51523919"/>
              </p:ext>
            </p:extLst>
          </p:nvPr>
        </p:nvGraphicFramePr>
        <p:xfrm>
          <a:off x="-60773" y="1276528"/>
          <a:ext cx="3452155" cy="230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0"/>
          <p:cNvGraphicFramePr/>
          <p:nvPr>
            <p:extLst>
              <p:ext uri="{D42A27DB-BD31-4B8C-83A1-F6EECF244321}">
                <p14:modId xmlns:p14="http://schemas.microsoft.com/office/powerpoint/2010/main" val="3259187759"/>
              </p:ext>
            </p:extLst>
          </p:nvPr>
        </p:nvGraphicFramePr>
        <p:xfrm>
          <a:off x="8689405" y="1351951"/>
          <a:ext cx="3393431" cy="227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tangle 5"/>
          <p:cNvSpPr/>
          <p:nvPr/>
        </p:nvSpPr>
        <p:spPr>
          <a:xfrm>
            <a:off x="3032723" y="1717875"/>
            <a:ext cx="2045273" cy="103544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/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CuadroTexto"/>
          <p:cNvSpPr txBox="1"/>
          <p:nvPr/>
        </p:nvSpPr>
        <p:spPr>
          <a:xfrm>
            <a:off x="2569579" y="2082385"/>
            <a:ext cx="18009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Arial Narrow" panose="020B0606020202030204" pitchFamily="34" charset="0"/>
              </a:rPr>
              <a:t>118 proyectos con alertas:</a:t>
            </a:r>
          </a:p>
          <a:p>
            <a:r>
              <a:rPr lang="es-CO" sz="1600" b="1" i="1" dirty="0" smtClean="0">
                <a:latin typeface="Arial Narrow" panose="020B0606020202030204" pitchFamily="34" charset="0"/>
              </a:rPr>
              <a:t>SGR: </a:t>
            </a:r>
            <a:r>
              <a:rPr lang="es-CO" sz="1600" b="1" i="1" dirty="0">
                <a:latin typeface="Arial Narrow" panose="020B0606020202030204" pitchFamily="34" charset="0"/>
                <a:ea typeface="MS Mincho"/>
                <a:cs typeface="Times New Roman"/>
              </a:rPr>
              <a:t>$ </a:t>
            </a:r>
            <a:r>
              <a:rPr lang="es-CO" sz="1600" b="1" i="1" dirty="0" smtClean="0">
                <a:latin typeface="Arial Narrow" panose="020B0606020202030204" pitchFamily="34" charset="0"/>
                <a:ea typeface="MS Mincho"/>
                <a:cs typeface="Times New Roman"/>
              </a:rPr>
              <a:t>842.167</a:t>
            </a:r>
          </a:p>
          <a:p>
            <a:r>
              <a:rPr lang="es-CO" sz="1600" b="1" i="1" dirty="0" smtClean="0">
                <a:latin typeface="Arial Narrow" panose="020B0606020202030204" pitchFamily="34" charset="0"/>
                <a:cs typeface="Times New Roman"/>
              </a:rPr>
              <a:t>Total: </a:t>
            </a:r>
            <a:r>
              <a:rPr lang="es-CO" sz="1600" b="1" i="1" dirty="0">
                <a:latin typeface="Arial Narrow" panose="020B0606020202030204" pitchFamily="34" charset="0"/>
                <a:ea typeface="MS Mincho"/>
                <a:cs typeface="Times New Roman"/>
              </a:rPr>
              <a:t>$ </a:t>
            </a:r>
            <a:r>
              <a:rPr lang="es-CO" sz="1600" b="1" i="1" dirty="0" smtClean="0">
                <a:latin typeface="Arial Narrow" panose="020B0606020202030204" pitchFamily="34" charset="0"/>
                <a:ea typeface="MS Mincho"/>
                <a:cs typeface="Times New Roman"/>
              </a:rPr>
              <a:t>1.027.598</a:t>
            </a:r>
            <a:endParaRPr lang="es-CO" sz="1600" b="1" i="1" dirty="0" smtClean="0">
              <a:latin typeface="Arial Narrow" panose="020B0606020202030204" pitchFamily="34" charset="0"/>
            </a:endParaRPr>
          </a:p>
          <a:p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65406" y="1525235"/>
            <a:ext cx="190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i="1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Monitoreo</a:t>
            </a:r>
            <a:endParaRPr lang="es-ES" sz="3200" b="1" i="1" dirty="0">
              <a:solidFill>
                <a:srgbClr val="00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2" name="Rectangle 5"/>
          <p:cNvSpPr/>
          <p:nvPr/>
        </p:nvSpPr>
        <p:spPr>
          <a:xfrm flipH="1">
            <a:off x="6358463" y="1711691"/>
            <a:ext cx="2488351" cy="103544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/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7069282" y="1534186"/>
            <a:ext cx="2648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Seguimiento</a:t>
            </a:r>
            <a:endParaRPr lang="es-ES" sz="32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408134" y="2118961"/>
            <a:ext cx="18009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Arial Narrow" panose="020B0606020202030204" pitchFamily="34" charset="0"/>
              </a:rPr>
              <a:t>103 proyectos visitados*:</a:t>
            </a:r>
          </a:p>
          <a:p>
            <a:r>
              <a:rPr lang="es-CO" sz="1600" b="1" i="1" dirty="0" smtClean="0">
                <a:latin typeface="Arial Narrow" panose="020B0606020202030204" pitchFamily="34" charset="0"/>
              </a:rPr>
              <a:t>SGR: </a:t>
            </a:r>
            <a:r>
              <a:rPr lang="es-CO" sz="1600" b="1" i="1" dirty="0">
                <a:solidFill>
                  <a:srgbClr val="000000"/>
                </a:solidFill>
                <a:latin typeface="Arial Narrow" panose="020B0606020202030204" pitchFamily="34" charset="0"/>
                <a:ea typeface="MS Mincho"/>
                <a:cs typeface="Calibri"/>
              </a:rPr>
              <a:t>$ 1.101.413</a:t>
            </a:r>
            <a:endParaRPr lang="es-ES" sz="1600" i="1" dirty="0">
              <a:latin typeface="Arial Narrow" panose="020B0606020202030204" pitchFamily="34" charset="0"/>
              <a:ea typeface="MS Mincho"/>
              <a:cs typeface="Times New Roman"/>
            </a:endParaRPr>
          </a:p>
          <a:p>
            <a:r>
              <a:rPr lang="es-CO" sz="1600" b="1" i="1" dirty="0" smtClean="0">
                <a:latin typeface="Arial Narrow" panose="020B0606020202030204" pitchFamily="34" charset="0"/>
                <a:cs typeface="Times New Roman"/>
              </a:rPr>
              <a:t>Total: </a:t>
            </a:r>
            <a:r>
              <a:rPr lang="es-CO" sz="1600" b="1" i="1" dirty="0">
                <a:latin typeface="Arial Narrow" panose="020B0606020202030204" pitchFamily="34" charset="0"/>
                <a:ea typeface="MS Mincho"/>
                <a:cs typeface="Times New Roman"/>
              </a:rPr>
              <a:t>$ </a:t>
            </a:r>
            <a:r>
              <a:rPr lang="es-CO" sz="1600" b="1" i="1" dirty="0" smtClean="0">
                <a:latin typeface="Arial Narrow" panose="020B0606020202030204" pitchFamily="34" charset="0"/>
                <a:ea typeface="MS Mincho"/>
                <a:cs typeface="Times New Roman"/>
              </a:rPr>
              <a:t>1.348.978</a:t>
            </a:r>
            <a:endParaRPr lang="es-CO" sz="1600" b="1" i="1" dirty="0">
              <a:latin typeface="Arial Narrow" panose="020B0606020202030204" pitchFamily="34" charset="0"/>
              <a:ea typeface="MS Mincho"/>
              <a:cs typeface="Times New Roman"/>
            </a:endParaRPr>
          </a:p>
          <a:p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24" name="23 Flecha doblada"/>
          <p:cNvSpPr/>
          <p:nvPr/>
        </p:nvSpPr>
        <p:spPr>
          <a:xfrm rot="10800000" flipH="1">
            <a:off x="7883783" y="3498157"/>
            <a:ext cx="1220092" cy="1019999"/>
          </a:xfrm>
          <a:prstGeom prst="ben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9209133" y="3894261"/>
            <a:ext cx="2353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81 </a:t>
            </a:r>
            <a:r>
              <a:rPr lang="es-CO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proyectos</a:t>
            </a:r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CO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con planes de mejora.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13</a:t>
            </a:r>
            <a:r>
              <a:rPr lang="es-CO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proyectos críticos.</a:t>
            </a:r>
            <a:endParaRPr lang="es-ES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Rectangle 5"/>
          <p:cNvSpPr/>
          <p:nvPr/>
        </p:nvSpPr>
        <p:spPr>
          <a:xfrm flipV="1">
            <a:off x="4519896" y="4128377"/>
            <a:ext cx="2282005" cy="851766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/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CuadroTexto"/>
          <p:cNvSpPr txBox="1"/>
          <p:nvPr/>
        </p:nvSpPr>
        <p:spPr>
          <a:xfrm>
            <a:off x="3286766" y="4684244"/>
            <a:ext cx="20930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Arial Narrow" panose="020B0606020202030204" pitchFamily="34" charset="0"/>
              </a:rPr>
              <a:t>56 proyectos con reporte a organismos de control:</a:t>
            </a:r>
          </a:p>
          <a:p>
            <a:r>
              <a:rPr lang="es-CO" sz="1600" b="1" i="1" dirty="0" smtClean="0">
                <a:latin typeface="Arial Narrow" panose="020B0606020202030204" pitchFamily="34" charset="0"/>
              </a:rPr>
              <a:t>SGR: </a:t>
            </a:r>
            <a:r>
              <a:rPr lang="es-CO" sz="1600" b="1" i="1" dirty="0">
                <a:latin typeface="Arial Narrow" panose="020B0606020202030204" pitchFamily="34" charset="0"/>
                <a:ea typeface="MS Mincho"/>
                <a:cs typeface="Times New Roman"/>
              </a:rPr>
              <a:t>$ </a:t>
            </a:r>
            <a:r>
              <a:rPr lang="es-CO" sz="1600" b="1" i="1" dirty="0" smtClean="0">
                <a:latin typeface="Arial Narrow" panose="020B0606020202030204" pitchFamily="34" charset="0"/>
                <a:ea typeface="MS Mincho"/>
                <a:cs typeface="Times New Roman"/>
              </a:rPr>
              <a:t>678.014</a:t>
            </a:r>
          </a:p>
          <a:p>
            <a:r>
              <a:rPr lang="es-CO" sz="1600" b="1" i="1" dirty="0" smtClean="0">
                <a:latin typeface="Arial Narrow" panose="020B0606020202030204" pitchFamily="34" charset="0"/>
                <a:cs typeface="Times New Roman"/>
              </a:rPr>
              <a:t>Total: </a:t>
            </a:r>
            <a:r>
              <a:rPr lang="es-CO" sz="1600" b="1" i="1" dirty="0">
                <a:latin typeface="Arial Narrow" panose="020B0606020202030204" pitchFamily="34" charset="0"/>
                <a:ea typeface="MS Mincho"/>
                <a:cs typeface="Times New Roman"/>
              </a:rPr>
              <a:t>$ </a:t>
            </a:r>
            <a:r>
              <a:rPr lang="es-CO" sz="1600" b="1" i="1" dirty="0" smtClean="0">
                <a:latin typeface="Arial Narrow" panose="020B0606020202030204" pitchFamily="34" charset="0"/>
                <a:ea typeface="MS Mincho"/>
                <a:cs typeface="Times New Roman"/>
              </a:rPr>
              <a:t>805.641</a:t>
            </a:r>
            <a:endParaRPr lang="es-CO" sz="1600" b="1" i="1" dirty="0" smtClean="0">
              <a:latin typeface="Arial Narrow" panose="020B0606020202030204" pitchFamily="34" charset="0"/>
            </a:endParaRPr>
          </a:p>
          <a:p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257455" y="4106456"/>
            <a:ext cx="190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Control</a:t>
            </a:r>
            <a:endParaRPr lang="es-ES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Trapèze 6"/>
          <p:cNvSpPr/>
          <p:nvPr/>
        </p:nvSpPr>
        <p:spPr>
          <a:xfrm>
            <a:off x="4337700" y="2235598"/>
            <a:ext cx="2942775" cy="1908140"/>
          </a:xfrm>
          <a:custGeom>
            <a:avLst/>
            <a:gdLst/>
            <a:ahLst/>
            <a:cxnLst/>
            <a:rect l="l" t="t" r="r" b="b"/>
            <a:pathLst>
              <a:path w="2304257" h="1728192">
                <a:moveTo>
                  <a:pt x="396326" y="0"/>
                </a:moveTo>
                <a:lnTo>
                  <a:pt x="1907930" y="0"/>
                </a:lnTo>
                <a:lnTo>
                  <a:pt x="2304256" y="864096"/>
                </a:lnTo>
                <a:lnTo>
                  <a:pt x="2304257" y="864096"/>
                </a:lnTo>
                <a:lnTo>
                  <a:pt x="1907931" y="1728192"/>
                </a:lnTo>
                <a:lnTo>
                  <a:pt x="396327" y="1728192"/>
                </a:lnTo>
                <a:lnTo>
                  <a:pt x="1" y="864096"/>
                </a:lnTo>
                <a:lnTo>
                  <a:pt x="0" y="864096"/>
                </a:lnTo>
                <a:close/>
              </a:path>
            </a:pathLst>
          </a:custGeom>
          <a:solidFill>
            <a:srgbClr val="5A2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/>
          </a:p>
          <a:p>
            <a:pPr algn="ctr"/>
            <a:endParaRPr lang="en-US" sz="900" dirty="0" smtClean="0"/>
          </a:p>
          <a:p>
            <a:pPr algn="ctr"/>
            <a:endParaRPr lang="en-US" sz="900" dirty="0" smtClean="0"/>
          </a:p>
          <a:p>
            <a:pPr algn="ctr"/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proyectos aprobados</a:t>
            </a:r>
          </a:p>
          <a:p>
            <a:r>
              <a:rPr lang="en-US" sz="1500" dirty="0">
                <a:latin typeface="Arial Narrow" panose="020B0606020202030204" pitchFamily="34" charset="0"/>
              </a:rPr>
              <a:t> </a:t>
            </a:r>
            <a:r>
              <a:rPr lang="en-US" sz="1500" dirty="0" smtClean="0">
                <a:latin typeface="Arial Narrow" panose="020B0606020202030204" pitchFamily="34" charset="0"/>
              </a:rPr>
              <a:t>     </a:t>
            </a:r>
            <a:r>
              <a:rPr lang="en-US" sz="1500" b="1" i="1" dirty="0" smtClean="0">
                <a:latin typeface="Arial Narrow" panose="020B0606020202030204" pitchFamily="34" charset="0"/>
              </a:rPr>
              <a:t>           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3" name="ZoneTexte 18"/>
          <p:cNvSpPr txBox="1"/>
          <p:nvPr/>
        </p:nvSpPr>
        <p:spPr>
          <a:xfrm>
            <a:off x="4950671" y="2358671"/>
            <a:ext cx="1026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270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31" name="Chart 11"/>
          <p:cNvGraphicFramePr/>
          <p:nvPr>
            <p:extLst>
              <p:ext uri="{D42A27DB-BD31-4B8C-83A1-F6EECF244321}">
                <p14:modId xmlns:p14="http://schemas.microsoft.com/office/powerpoint/2010/main" val="533334138"/>
              </p:ext>
            </p:extLst>
          </p:nvPr>
        </p:nvGraphicFramePr>
        <p:xfrm>
          <a:off x="302561" y="3901026"/>
          <a:ext cx="3952755" cy="2475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3" name="32 Flecha doblada"/>
          <p:cNvSpPr/>
          <p:nvPr/>
        </p:nvSpPr>
        <p:spPr>
          <a:xfrm rot="10800000" flipH="1">
            <a:off x="4992073" y="5387306"/>
            <a:ext cx="1220092" cy="1019999"/>
          </a:xfrm>
          <a:prstGeom prst="ben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264383" y="5204397"/>
            <a:ext cx="3297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41 </a:t>
            </a:r>
            <a:r>
              <a:rPr lang="es-CO" sz="16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proyectos</a:t>
            </a:r>
            <a:r>
              <a:rPr lang="es-CO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CO" sz="16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con Procedimientos Administrativos Preventivos (PAP).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25 </a:t>
            </a:r>
            <a:r>
              <a:rPr lang="es-CO" sz="16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proyectos con Procedimientos </a:t>
            </a:r>
            <a:r>
              <a:rPr lang="es-CO" sz="16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s-CO" sz="16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MS Mincho"/>
                <a:cs typeface="Times New Roman"/>
              </a:rPr>
              <a:t>dministrativos Correctivos </a:t>
            </a:r>
            <a:r>
              <a:rPr lang="es-CO" sz="1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MS Mincho"/>
                <a:cs typeface="Times New Roman"/>
              </a:rPr>
              <a:t>y </a:t>
            </a:r>
            <a:r>
              <a:rPr lang="es-CO" sz="16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MS Mincho"/>
                <a:cs typeface="Times New Roman"/>
              </a:rPr>
              <a:t>Sancionatorios </a:t>
            </a:r>
            <a:r>
              <a:rPr lang="es-CO" sz="1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MS Mincho"/>
                <a:cs typeface="Times New Roman"/>
              </a:rPr>
              <a:t>(PACS)</a:t>
            </a:r>
            <a:r>
              <a:rPr lang="es-CO" sz="16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s-ES" sz="16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6320" y="803325"/>
            <a:ext cx="1182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i="1" dirty="0">
                <a:solidFill>
                  <a:srgbClr val="8E0000"/>
                </a:solidFill>
                <a:latin typeface="Arial Narrow" panose="020B0606020202030204" pitchFamily="34" charset="0"/>
              </a:rPr>
              <a:t>El SMSCE ha visitado </a:t>
            </a:r>
            <a:r>
              <a:rPr lang="es-CO" sz="2400" b="1" i="1" dirty="0">
                <a:solidFill>
                  <a:srgbClr val="8E0000"/>
                </a:solidFill>
                <a:latin typeface="Arial Narrow" panose="020B0606020202030204" pitchFamily="34" charset="0"/>
              </a:rPr>
              <a:t>103 proyectos </a:t>
            </a:r>
            <a:r>
              <a:rPr lang="es-CO" sz="2400" i="1" dirty="0">
                <a:solidFill>
                  <a:srgbClr val="8E0000"/>
                </a:solidFill>
                <a:latin typeface="Arial Narrow" panose="020B0606020202030204" pitchFamily="34" charset="0"/>
              </a:rPr>
              <a:t>aprobados por </a:t>
            </a:r>
            <a:r>
              <a:rPr lang="es-CO" sz="2400" i="1" u="sng" dirty="0">
                <a:solidFill>
                  <a:srgbClr val="8E0000"/>
                </a:solidFill>
                <a:latin typeface="Arial Narrow" panose="020B0606020202030204" pitchFamily="34" charset="0"/>
              </a:rPr>
              <a:t>$1,1 billones </a:t>
            </a:r>
            <a:r>
              <a:rPr lang="es-CO" sz="20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(</a:t>
            </a:r>
            <a:r>
              <a:rPr lang="es-CO" sz="2000" i="1" dirty="0">
                <a:solidFill>
                  <a:srgbClr val="8E0000"/>
                </a:solidFill>
                <a:latin typeface="Arial Narrow" panose="020B0606020202030204" pitchFamily="34" charset="0"/>
              </a:rPr>
              <a:t>50% de los recursos FCTeI aprobados): </a:t>
            </a:r>
            <a:endParaRPr lang="es-ES" sz="2000" u="sng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618122" y="1345411"/>
            <a:ext cx="2609850" cy="27622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dirty="0">
                <a:solidFill>
                  <a:schemeClr val="bg1"/>
                </a:solidFill>
                <a:latin typeface="Arial Narrow" panose="020B0606020202030204" pitchFamily="34" charset="0"/>
              </a:rPr>
              <a:t>EN LA PLANEACIÓN:</a:t>
            </a:r>
            <a:endParaRPr lang="es-ES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18122" y="4604864"/>
            <a:ext cx="2609850" cy="27622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dirty="0">
                <a:solidFill>
                  <a:schemeClr val="bg1"/>
                </a:solidFill>
                <a:latin typeface="Arial Narrow" panose="020B0606020202030204" pitchFamily="34" charset="0"/>
              </a:rPr>
              <a:t>EN LA EJECUCIÓN:</a:t>
            </a:r>
            <a:endParaRPr lang="es-ES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199044" y="3343273"/>
            <a:ext cx="21355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1500" dirty="0">
                <a:solidFill>
                  <a:schemeClr val="bg1"/>
                </a:solidFill>
                <a:latin typeface="Arial Narrow" panose="020B0606020202030204" pitchFamily="34" charset="0"/>
              </a:rPr>
              <a:t>81 proyectos con plan de mejora.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1500" dirty="0">
                <a:solidFill>
                  <a:schemeClr val="bg1"/>
                </a:solidFill>
                <a:latin typeface="Arial Narrow" panose="020B0606020202030204" pitchFamily="34" charset="0"/>
              </a:rPr>
              <a:t>13 proyectos críticos*.</a:t>
            </a:r>
            <a:endParaRPr lang="es-E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21986" y="6124575"/>
            <a:ext cx="483869" cy="733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8" t="36914" r="28359" b="50000"/>
          <a:stretch/>
        </p:blipFill>
        <p:spPr bwMode="auto">
          <a:xfrm>
            <a:off x="2919415" y="1672469"/>
            <a:ext cx="7860880" cy="142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4" t="54053" r="28750" b="30469"/>
          <a:stretch/>
        </p:blipFill>
        <p:spPr bwMode="auto">
          <a:xfrm>
            <a:off x="3274595" y="3095517"/>
            <a:ext cx="7505700" cy="164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t="74316" r="26933" b="10645"/>
          <a:stretch/>
        </p:blipFill>
        <p:spPr bwMode="auto">
          <a:xfrm>
            <a:off x="3384295" y="4800703"/>
            <a:ext cx="7543801" cy="146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27634" y="6568783"/>
            <a:ext cx="279082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sz="900" b="1" dirty="0">
                <a:latin typeface="Arial Narrow" panose="020B0606020202030204" pitchFamily="34" charset="0"/>
              </a:rPr>
              <a:t>Fuente:</a:t>
            </a:r>
            <a:r>
              <a:rPr lang="es-CO" sz="900" dirty="0">
                <a:latin typeface="Arial Narrow" panose="020B0606020202030204" pitchFamily="34" charset="0"/>
              </a:rPr>
              <a:t> DNP – DVR – SMSE.   </a:t>
            </a:r>
            <a:r>
              <a:rPr lang="es-CO" sz="900" b="1" dirty="0">
                <a:latin typeface="Arial Narrow" panose="020B0606020202030204" pitchFamily="34" charset="0"/>
              </a:rPr>
              <a:t>Corte:</a:t>
            </a:r>
            <a:r>
              <a:rPr lang="es-CO" sz="900" dirty="0">
                <a:latin typeface="Arial Narrow" panose="020B0606020202030204" pitchFamily="34" charset="0"/>
              </a:rPr>
              <a:t> </a:t>
            </a:r>
            <a:r>
              <a:rPr lang="es-CO" sz="900" dirty="0" smtClean="0">
                <a:latin typeface="Arial Narrow" panose="020B0606020202030204" pitchFamily="34" charset="0"/>
              </a:rPr>
              <a:t>31-Mar-16.</a:t>
            </a:r>
            <a:endParaRPr lang="es-ES" sz="900" dirty="0">
              <a:latin typeface="Arial Narrow" panose="020B0606020202030204" pitchFamily="34" charset="0"/>
            </a:endParaRPr>
          </a:p>
        </p:txBody>
      </p:sp>
      <p:grpSp>
        <p:nvGrpSpPr>
          <p:cNvPr id="14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19" name="10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11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  <p:sp>
        <p:nvSpPr>
          <p:cNvPr id="17" name="16 Rectángulo redondeado"/>
          <p:cNvSpPr/>
          <p:nvPr/>
        </p:nvSpPr>
        <p:spPr>
          <a:xfrm>
            <a:off x="618122" y="2967568"/>
            <a:ext cx="2609850" cy="27622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dirty="0">
                <a:solidFill>
                  <a:schemeClr val="bg1"/>
                </a:solidFill>
                <a:latin typeface="Arial Narrow" panose="020B0606020202030204" pitchFamily="34" charset="0"/>
              </a:rPr>
              <a:t>EN LA CONTRATACIÓN:</a:t>
            </a:r>
            <a:endParaRPr lang="es-ES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r>
              <a:rPr lang="es-CO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V</a:t>
            </a:r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Resultados del SMSCE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85975" y="693982"/>
            <a:ext cx="8705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200" i="1" dirty="0">
                <a:solidFill>
                  <a:srgbClr val="8E0000"/>
                </a:solidFill>
                <a:latin typeface="Arial Narrow" panose="020B0606020202030204" pitchFamily="34" charset="0"/>
              </a:rPr>
              <a:t>A partir de las visitas, se </a:t>
            </a:r>
            <a:r>
              <a:rPr lang="es-CO" sz="22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han identificado proyectos</a:t>
            </a:r>
            <a:r>
              <a:rPr lang="es-CO" sz="2200" b="1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 </a:t>
            </a:r>
            <a:r>
              <a:rPr lang="es-CO" sz="2200" b="1" i="1" dirty="0">
                <a:solidFill>
                  <a:srgbClr val="8E0000"/>
                </a:solidFill>
                <a:latin typeface="Arial Narrow" panose="020B0606020202030204" pitchFamily="34" charset="0"/>
              </a:rPr>
              <a:t>críticos* </a:t>
            </a:r>
            <a:r>
              <a:rPr lang="es-CO" sz="22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: </a:t>
            </a:r>
            <a:endParaRPr lang="es-ES" sz="2200" u="sng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r>
              <a:rPr lang="es-CO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V</a:t>
            </a:r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Resultados del SMSCE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itle 2"/>
          <p:cNvSpPr>
            <a:spLocks noGrp="1"/>
          </p:cNvSpPr>
          <p:nvPr/>
        </p:nvSpPr>
        <p:spPr>
          <a:xfrm>
            <a:off x="524047" y="1136744"/>
            <a:ext cx="11510180" cy="41883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s-CO" sz="24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“</a:t>
            </a:r>
            <a:r>
              <a:rPr lang="es-ES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Construcción modelo integrado para planeación y gestión financiera en Cauca</a:t>
            </a:r>
            <a:r>
              <a:rPr lang="es-CO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”</a:t>
            </a:r>
          </a:p>
        </p:txBody>
      </p:sp>
      <p:graphicFrame>
        <p:nvGraphicFramePr>
          <p:cNvPr id="26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682386"/>
              </p:ext>
            </p:extLst>
          </p:nvPr>
        </p:nvGraphicFramePr>
        <p:xfrm>
          <a:off x="8638581" y="1770985"/>
          <a:ext cx="3395646" cy="766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4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9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1275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 Narrow" panose="020B0606020202030204" pitchFamily="34" charset="0"/>
                        </a:rPr>
                        <a:t>Avance</a:t>
                      </a:r>
                      <a:r>
                        <a:rPr lang="es-CO" sz="1600" baseline="0" dirty="0">
                          <a:latin typeface="Arial Narrow" panose="020B0606020202030204" pitchFamily="34" charset="0"/>
                        </a:rPr>
                        <a:t> Físico</a:t>
                      </a:r>
                      <a:endParaRPr lang="es-CO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 Narrow" panose="020B0606020202030204" pitchFamily="34" charset="0"/>
                        </a:rPr>
                        <a:t>Avance Financiero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8721859" y="254950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>
                <a:latin typeface="Arial Narrow" panose="020B0606020202030204" pitchFamily="34" charset="0"/>
              </a:rPr>
              <a:t>Fecha de corte: </a:t>
            </a:r>
            <a:r>
              <a:rPr lang="es-MX" sz="900" dirty="0" smtClean="0">
                <a:latin typeface="Arial Narrow" panose="020B0606020202030204" pitchFamily="34" charset="0"/>
              </a:rPr>
              <a:t>28-Nov-16.</a:t>
            </a:r>
            <a:endParaRPr lang="es-MX" sz="900" dirty="0">
              <a:latin typeface="Arial Narrow" panose="020B0606020202030204" pitchFamily="34" charset="0"/>
            </a:endParaRPr>
          </a:p>
          <a:p>
            <a:pPr algn="r"/>
            <a:r>
              <a:rPr lang="es-MX" sz="900" dirty="0">
                <a:latin typeface="Arial Narrow" panose="020B0606020202030204" pitchFamily="34" charset="0"/>
              </a:rPr>
              <a:t>Fuente: GESPROY-SGR</a:t>
            </a:r>
            <a:endParaRPr lang="es-CO" sz="900" dirty="0">
              <a:latin typeface="Arial Narrow" panose="020B0606020202030204" pitchFamily="34" charset="0"/>
            </a:endParaRPr>
          </a:p>
        </p:txBody>
      </p:sp>
      <p:sp>
        <p:nvSpPr>
          <p:cNvPr id="28" name="CuadroTexto 5"/>
          <p:cNvSpPr txBox="1"/>
          <p:nvPr/>
        </p:nvSpPr>
        <p:spPr>
          <a:xfrm>
            <a:off x="684022" y="4087627"/>
            <a:ext cx="10909679" cy="233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/>
            <a:r>
              <a:rPr lang="es-CO" sz="1600" dirty="0">
                <a:solidFill>
                  <a:schemeClr val="tx1"/>
                </a:solidFill>
                <a:latin typeface="Arial Narrow" panose="020B0606020202030204" pitchFamily="34" charset="0"/>
              </a:rPr>
              <a:t>• Deficiencias en la planeación:</a:t>
            </a:r>
          </a:p>
          <a:p>
            <a:pPr marL="982663" lvl="1" indent="-258763" algn="just">
              <a:buFont typeface="Arial Narrow" panose="020B0606020202030204" pitchFamily="34" charset="0"/>
              <a:buChar char="−"/>
            </a:pPr>
            <a:r>
              <a:rPr lang="es-CO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El </a:t>
            </a:r>
            <a:r>
              <a:rPr lang="es-CO" sz="1600" dirty="0">
                <a:solidFill>
                  <a:schemeClr val="tx1"/>
                </a:solidFill>
                <a:latin typeface="Arial Narrow" panose="020B0606020202030204" pitchFamily="34" charset="0"/>
              </a:rPr>
              <a:t>proyecto se encuentra suspendido indefinidamente  (supera 22 meses de suspensión)</a:t>
            </a:r>
          </a:p>
          <a:p>
            <a:pPr lvl="1" algn="just"/>
            <a:endParaRPr lang="es-CO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 algn="just"/>
            <a:r>
              <a:rPr lang="es-CO" sz="1600" dirty="0">
                <a:solidFill>
                  <a:schemeClr val="tx1"/>
                </a:solidFill>
                <a:latin typeface="Arial Narrow" panose="020B0606020202030204" pitchFamily="34" charset="0"/>
              </a:rPr>
              <a:t>• Deficiencias en la gestión contractual:</a:t>
            </a:r>
          </a:p>
          <a:p>
            <a:pPr marL="982663" lvl="1" indent="-285750" algn="just">
              <a:buFont typeface="Calibri" panose="020F0502020204030204" pitchFamily="34" charset="0"/>
              <a:buChar char="−"/>
            </a:pPr>
            <a:r>
              <a:rPr lang="es-CO" sz="1600" dirty="0">
                <a:solidFill>
                  <a:schemeClr val="tx1"/>
                </a:solidFill>
                <a:latin typeface="Arial Narrow" panose="020B0606020202030204" pitchFamily="34" charset="0"/>
              </a:rPr>
              <a:t>La Entidad no ha llevado a cabo el proceso contractual correspondiente.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9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Acciones</a:t>
            </a:r>
            <a:r>
              <a:rPr lang="es-MX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del SMSCE:</a:t>
            </a:r>
          </a:p>
          <a:p>
            <a:pPr marL="982663" lvl="1" indent="-258763" algn="just">
              <a:buFontTx/>
              <a:buChar char="-"/>
            </a:pPr>
            <a:r>
              <a:rPr lang="es-CO" sz="1600" dirty="0">
                <a:solidFill>
                  <a:schemeClr val="tx1"/>
                </a:solidFill>
                <a:latin typeface="Arial Narrow" panose="020B0606020202030204" pitchFamily="34" charset="0"/>
              </a:rPr>
              <a:t>Plan de Mejora incumplido con apertura de procedimiento administrativo preventivo </a:t>
            </a:r>
          </a:p>
          <a:p>
            <a:pPr marL="982663" lvl="1" indent="-258763" algn="just">
              <a:buFontTx/>
              <a:buChar char="-"/>
            </a:pPr>
            <a:r>
              <a:rPr lang="es-MX" sz="1600" dirty="0">
                <a:solidFill>
                  <a:schemeClr val="tx1"/>
                </a:solidFill>
                <a:latin typeface="Arial Narrow" panose="020B0606020202030204" pitchFamily="34" charset="0"/>
              </a:rPr>
              <a:t>Procedimiento Administrativo Correctivo y Sancionatorio (PACS) en evaluación</a:t>
            </a:r>
            <a:endParaRPr lang="es-CO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982663" lvl="1" indent="-258763" algn="just">
              <a:buFontTx/>
              <a:buChar char="-"/>
            </a:pPr>
            <a:r>
              <a:rPr lang="es-CO" sz="1600" dirty="0">
                <a:solidFill>
                  <a:schemeClr val="tx1"/>
                </a:solidFill>
                <a:latin typeface="Arial Narrow" panose="020B0606020202030204" pitchFamily="34" charset="0"/>
              </a:rPr>
              <a:t>Reporte a órganos de control (PGN y CGR</a:t>
            </a:r>
            <a:r>
              <a:rPr lang="es-CO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r>
              <a:rPr lang="es-MX" sz="16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142503" y="6519446"/>
            <a:ext cx="8862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latin typeface="Arial Narrow" panose="020B0606020202030204" pitchFamily="34" charset="0"/>
              </a:rPr>
              <a:t>*</a:t>
            </a:r>
            <a:r>
              <a:rPr lang="es-CO" sz="800" dirty="0">
                <a:latin typeface="Arial Narrow" panose="020B0606020202030204" pitchFamily="34" charset="0"/>
              </a:rPr>
              <a:t>Aquellos que presentan al menos una de las siguientes causales: i) Insuficiencias o deficiencias técnicas graves, ii) falta de sostenibilidad o funcionalidad, y/o iii) suspensiones indefinidas, abandono o retrasos injustificados</a:t>
            </a:r>
          </a:p>
          <a:p>
            <a:r>
              <a:rPr lang="es-CO" sz="800" b="1" dirty="0" smtClean="0">
                <a:latin typeface="Arial Narrow" panose="020B0606020202030204" pitchFamily="34" charset="0"/>
              </a:rPr>
              <a:t>Fuente</a:t>
            </a:r>
            <a:r>
              <a:rPr lang="es-CO" sz="800" b="1" dirty="0">
                <a:latin typeface="Arial Narrow" panose="020B0606020202030204" pitchFamily="34" charset="0"/>
              </a:rPr>
              <a:t>:</a:t>
            </a:r>
            <a:r>
              <a:rPr lang="es-CO" sz="800" dirty="0">
                <a:latin typeface="Arial Narrow" panose="020B0606020202030204" pitchFamily="34" charset="0"/>
              </a:rPr>
              <a:t> DNP – DVR – SMSE.   </a:t>
            </a:r>
            <a:endParaRPr lang="es-ES" sz="800" dirty="0">
              <a:latin typeface="Arial Narrow" panose="020B0606020202030204" pitchFamily="34" charset="0"/>
            </a:endParaRPr>
          </a:p>
        </p:txBody>
      </p:sp>
      <p:grpSp>
        <p:nvGrpSpPr>
          <p:cNvPr id="31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32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  <p:sp>
        <p:nvSpPr>
          <p:cNvPr id="25" name="CuadroTexto 5"/>
          <p:cNvSpPr txBox="1"/>
          <p:nvPr/>
        </p:nvSpPr>
        <p:spPr>
          <a:xfrm>
            <a:off x="609249" y="1611278"/>
            <a:ext cx="11133144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BPIN:		2013000100132</a:t>
            </a:r>
          </a:p>
          <a:p>
            <a:r>
              <a:rPr lang="es-CO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Valor: 		$22.999 millones</a:t>
            </a:r>
          </a:p>
          <a:p>
            <a:r>
              <a:rPr lang="es-MX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Ejecutor: 		Departamento de Cauca</a:t>
            </a:r>
          </a:p>
          <a:p>
            <a:r>
              <a:rPr lang="es-MX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Contratista:	SIN CONTRATAR</a:t>
            </a:r>
          </a:p>
          <a:p>
            <a:r>
              <a:rPr lang="es-MX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Sector y subsector: 	Ciencia y Tecnología (Innovación)</a:t>
            </a:r>
          </a:p>
          <a:p>
            <a:r>
              <a:rPr lang="es-MX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Beneficiarios: 	541.893</a:t>
            </a:r>
          </a:p>
          <a:p>
            <a:r>
              <a:rPr lang="es-MX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Beneficio esperado: 	</a:t>
            </a:r>
            <a:r>
              <a:rPr lang="es-MX" sz="1600" dirty="0">
                <a:solidFill>
                  <a:schemeClr val="tx1"/>
                </a:solidFill>
                <a:latin typeface="Arial Narrow" panose="020B0606020202030204" pitchFamily="34" charset="0"/>
              </a:rPr>
              <a:t>M</a:t>
            </a:r>
            <a:r>
              <a:rPr lang="es-CO" sz="1600" dirty="0">
                <a:solidFill>
                  <a:schemeClr val="tx1"/>
                </a:solidFill>
                <a:latin typeface="Arial Narrow" panose="020B0606020202030204" pitchFamily="34" charset="0"/>
              </a:rPr>
              <a:t>ejorar los niveles de eficiencia administrativa y financiera en la gestión institucional de los 42 municipios del Cauca, en coherencia con las políticas del gobierno nacional, para generar las condiciones necesarias que coadyuven al bienestar social</a:t>
            </a:r>
            <a:r>
              <a:rPr lang="es-MX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</a:p>
          <a:p>
            <a:endParaRPr lang="es-CO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es-CO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Suspendido indefinidamente:</a:t>
            </a:r>
          </a:p>
        </p:txBody>
      </p:sp>
    </p:spTree>
    <p:extLst>
      <p:ext uri="{BB962C8B-B14F-4D97-AF65-F5344CB8AC3E}">
        <p14:creationId xmlns:p14="http://schemas.microsoft.com/office/powerpoint/2010/main" val="31953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85975" y="693982"/>
            <a:ext cx="8705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200" i="1" dirty="0">
                <a:solidFill>
                  <a:srgbClr val="8E0000"/>
                </a:solidFill>
                <a:latin typeface="Arial Narrow" panose="020B0606020202030204" pitchFamily="34" charset="0"/>
              </a:rPr>
              <a:t>A partir de las visitas, se </a:t>
            </a:r>
            <a:r>
              <a:rPr lang="es-CO" sz="22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han identificado proyectos</a:t>
            </a:r>
            <a:r>
              <a:rPr lang="es-CO" sz="2200" b="1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 </a:t>
            </a:r>
            <a:r>
              <a:rPr lang="es-CO" sz="2200" b="1" i="1" dirty="0">
                <a:solidFill>
                  <a:srgbClr val="8E0000"/>
                </a:solidFill>
                <a:latin typeface="Arial Narrow" panose="020B0606020202030204" pitchFamily="34" charset="0"/>
              </a:rPr>
              <a:t>críticos* </a:t>
            </a:r>
            <a:r>
              <a:rPr lang="es-CO" sz="22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: </a:t>
            </a:r>
            <a:endParaRPr lang="es-ES" sz="2200" u="sng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r>
              <a:rPr lang="es-CO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V</a:t>
            </a:r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Resultados del SMSCE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itle 2"/>
          <p:cNvSpPr>
            <a:spLocks noGrp="1"/>
          </p:cNvSpPr>
          <p:nvPr/>
        </p:nvSpPr>
        <p:spPr>
          <a:xfrm>
            <a:off x="386967" y="1125622"/>
            <a:ext cx="11503789" cy="34056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s-CO" sz="24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s-CO" sz="2300" b="1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“</a:t>
            </a:r>
            <a:r>
              <a:rPr lang="es-ES" sz="2300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Investigación sobre el corredor agroecológico caribeño en la cuenca del rio Sinú, Córdoba</a:t>
            </a:r>
            <a:r>
              <a:rPr lang="es-CO" sz="2300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”</a:t>
            </a:r>
          </a:p>
        </p:txBody>
      </p:sp>
      <p:sp>
        <p:nvSpPr>
          <p:cNvPr id="10" name="CuadroTexto 5"/>
          <p:cNvSpPr txBox="1"/>
          <p:nvPr/>
        </p:nvSpPr>
        <p:spPr>
          <a:xfrm>
            <a:off x="348685" y="1472461"/>
            <a:ext cx="11503789" cy="2200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O" sz="1300" b="1" dirty="0">
                <a:solidFill>
                  <a:schemeClr val="tx1"/>
                </a:solidFill>
                <a:latin typeface="Arial Narrow" panose="020B0606020202030204" pitchFamily="34" charset="0"/>
              </a:rPr>
              <a:t>BPIN:		2013000100108</a:t>
            </a:r>
          </a:p>
          <a:p>
            <a:r>
              <a:rPr lang="es-CO" sz="1300" b="1" dirty="0">
                <a:solidFill>
                  <a:schemeClr val="tx1"/>
                </a:solidFill>
                <a:latin typeface="Arial Narrow" panose="020B0606020202030204" pitchFamily="34" charset="0"/>
              </a:rPr>
              <a:t>Valor: 		$51.118 Millones</a:t>
            </a:r>
            <a:r>
              <a:rPr lang="es-CO" sz="13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s-MX" sz="1300" b="1" dirty="0">
                <a:solidFill>
                  <a:schemeClr val="tx1"/>
                </a:solidFill>
                <a:latin typeface="Arial Narrow" panose="020B0606020202030204" pitchFamily="34" charset="0"/>
              </a:rPr>
              <a:t>Ejecutor: 		Departamento </a:t>
            </a:r>
            <a:r>
              <a:rPr lang="es-ES" sz="1300" b="1" dirty="0">
                <a:solidFill>
                  <a:schemeClr val="tx1"/>
                </a:solidFill>
                <a:latin typeface="Arial Narrow" panose="020B0606020202030204" pitchFamily="34" charset="0"/>
              </a:rPr>
              <a:t>de Córdoba </a:t>
            </a:r>
          </a:p>
          <a:p>
            <a:r>
              <a:rPr lang="es-CO" sz="13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Contratista:		</a:t>
            </a:r>
            <a:r>
              <a:rPr lang="es-CO" sz="13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CORPORACIÓN </a:t>
            </a:r>
            <a:r>
              <a:rPr lang="es-CO" sz="1300" b="1" dirty="0">
                <a:solidFill>
                  <a:schemeClr val="tx1"/>
                </a:solidFill>
                <a:latin typeface="Arial Narrow" panose="020B0606020202030204" pitchFamily="34" charset="0"/>
              </a:rPr>
              <a:t>Á</a:t>
            </a:r>
            <a:r>
              <a:rPr lang="es-CO" sz="13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REAS </a:t>
            </a:r>
            <a:r>
              <a:rPr lang="es-CO" sz="1300" b="1" dirty="0">
                <a:solidFill>
                  <a:schemeClr val="tx1"/>
                </a:solidFill>
                <a:latin typeface="Arial Narrow" panose="020B0606020202030204" pitchFamily="34" charset="0"/>
              </a:rPr>
              <a:t>NATURALES </a:t>
            </a:r>
            <a:r>
              <a:rPr lang="es-CO" sz="13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PROTEGIDAS</a:t>
            </a:r>
          </a:p>
          <a:p>
            <a:r>
              <a:rPr lang="es-CO" sz="1300" b="1" dirty="0">
                <a:solidFill>
                  <a:schemeClr val="tx1"/>
                </a:solidFill>
                <a:latin typeface="Arial Narrow" panose="020B0606020202030204" pitchFamily="34" charset="0"/>
              </a:rPr>
              <a:t>		UNIVERSIDAD DISTRITAL FRANCISCO </a:t>
            </a:r>
            <a:r>
              <a:rPr lang="es-CO" sz="13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JOSÉ </a:t>
            </a:r>
            <a:r>
              <a:rPr lang="es-CO" sz="1300" b="1" dirty="0">
                <a:solidFill>
                  <a:schemeClr val="tx1"/>
                </a:solidFill>
                <a:latin typeface="Arial Narrow" panose="020B0606020202030204" pitchFamily="34" charset="0"/>
              </a:rPr>
              <a:t>DE CALDAS</a:t>
            </a:r>
          </a:p>
          <a:p>
            <a:r>
              <a:rPr lang="es-MX" sz="1300" b="1" dirty="0">
                <a:solidFill>
                  <a:schemeClr val="tx1"/>
                </a:solidFill>
                <a:latin typeface="Arial Narrow" panose="020B0606020202030204" pitchFamily="34" charset="0"/>
              </a:rPr>
              <a:t>Sector y subsector:  	Ciencia y Tecnología (I+D)</a:t>
            </a:r>
          </a:p>
          <a:p>
            <a:r>
              <a:rPr lang="es-MX" sz="1300" b="1" dirty="0">
                <a:solidFill>
                  <a:schemeClr val="tx1"/>
                </a:solidFill>
                <a:latin typeface="Arial Narrow" panose="020B0606020202030204" pitchFamily="34" charset="0"/>
              </a:rPr>
              <a:t>Beneficiarios: 	</a:t>
            </a:r>
            <a:r>
              <a:rPr lang="es-MX" sz="13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1.607.519</a:t>
            </a:r>
            <a:endParaRPr lang="es-MX" sz="13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MX" sz="1300" b="1" dirty="0">
                <a:solidFill>
                  <a:schemeClr val="tx1"/>
                </a:solidFill>
                <a:latin typeface="Arial Narrow" panose="020B0606020202030204" pitchFamily="34" charset="0"/>
              </a:rPr>
              <a:t>Beneficio esperado:  	</a:t>
            </a:r>
            <a:r>
              <a:rPr lang="es-MX" sz="1300" dirty="0">
                <a:solidFill>
                  <a:schemeClr val="tx1"/>
                </a:solidFill>
                <a:latin typeface="Arial Narrow" panose="020B0606020202030204" pitchFamily="34" charset="0"/>
              </a:rPr>
              <a:t>Generar conocimiento relacionado con los efectos e impactos ambientales y socioeconómicos en el establecimiento de un corredor agroecológico en la cuenca del rio Sinú e indagar la respuesta de adaptación presentada por los sistemas productivos. </a:t>
            </a:r>
          </a:p>
          <a:p>
            <a:pPr algn="just"/>
            <a:endParaRPr lang="es-CO" sz="5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CO" sz="1300" b="1" dirty="0">
                <a:solidFill>
                  <a:srgbClr val="C00000"/>
                </a:solidFill>
                <a:latin typeface="Arial Narrow" panose="020B0606020202030204" pitchFamily="34" charset="0"/>
              </a:rPr>
              <a:t>Riesgos en la funcionalidad y sostenibilidad: </a:t>
            </a:r>
          </a:p>
        </p:txBody>
      </p:sp>
      <p:graphicFrame>
        <p:nvGraphicFramePr>
          <p:cNvPr id="11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824239"/>
              </p:ext>
            </p:extLst>
          </p:nvPr>
        </p:nvGraphicFramePr>
        <p:xfrm>
          <a:off x="8425178" y="1488053"/>
          <a:ext cx="3425424" cy="674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1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 Narrow" panose="020B0606020202030204" pitchFamily="34" charset="0"/>
                        </a:rPr>
                        <a:t>Avance</a:t>
                      </a:r>
                      <a:r>
                        <a:rPr lang="es-CO" sz="1600" baseline="0" dirty="0">
                          <a:latin typeface="Arial Narrow" panose="020B0606020202030204" pitchFamily="34" charset="0"/>
                        </a:rPr>
                        <a:t> Físico</a:t>
                      </a:r>
                      <a:endParaRPr lang="es-CO" sz="1600" dirty="0">
                        <a:latin typeface="Arial Narrow" panose="020B0606020202030204" pitchFamily="34" charset="0"/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 Narrow" panose="020B0606020202030204" pitchFamily="34" charset="0"/>
                        </a:rPr>
                        <a:t>Avance Financiero</a:t>
                      </a:r>
                    </a:p>
                  </a:txBody>
                  <a:tcPr marL="91428" marR="9142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 Narrow" panose="020B0606020202030204" pitchFamily="34" charset="0"/>
                        </a:rPr>
                        <a:t>25%</a:t>
                      </a: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 Narrow" panose="020B0606020202030204" pitchFamily="34" charset="0"/>
                        </a:rPr>
                        <a:t>62%</a:t>
                      </a:r>
                    </a:p>
                  </a:txBody>
                  <a:tcPr marL="91428" marR="9142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8491966" y="2119548"/>
            <a:ext cx="331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>
                <a:latin typeface="Arial Narrow" panose="020B0606020202030204" pitchFamily="34" charset="0"/>
              </a:rPr>
              <a:t>Fecha de corte: </a:t>
            </a:r>
            <a:r>
              <a:rPr lang="es-MX" sz="800" dirty="0" smtClean="0">
                <a:latin typeface="Arial Narrow" panose="020B0606020202030204" pitchFamily="34" charset="0"/>
              </a:rPr>
              <a:t>8-Nov-16,</a:t>
            </a:r>
            <a:endParaRPr lang="es-MX" sz="800" dirty="0">
              <a:latin typeface="Arial Narrow" panose="020B0606020202030204" pitchFamily="34" charset="0"/>
            </a:endParaRPr>
          </a:p>
          <a:p>
            <a:pPr algn="r"/>
            <a:r>
              <a:rPr lang="es-MX" sz="800" dirty="0">
                <a:latin typeface="Arial Narrow" panose="020B0606020202030204" pitchFamily="34" charset="0"/>
              </a:rPr>
              <a:t>Fuente: GESPROY-SGR</a:t>
            </a:r>
            <a:endParaRPr lang="es-CO" sz="800" dirty="0">
              <a:latin typeface="Arial Narrow" panose="020B0606020202030204" pitchFamily="34" charset="0"/>
            </a:endParaRPr>
          </a:p>
        </p:txBody>
      </p:sp>
      <p:pic>
        <p:nvPicPr>
          <p:cNvPr id="13" name="12 Imagen" descr="C:\Users\jmontoya\Desktop\Visita Montería 15 al 19 de Dic 2014\FOTOS CORREDORES\IMG_20141216_090425012_HD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125" y="4009524"/>
            <a:ext cx="2785215" cy="22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uadroTexto 5"/>
          <p:cNvSpPr txBox="1"/>
          <p:nvPr/>
        </p:nvSpPr>
        <p:spPr>
          <a:xfrm>
            <a:off x="3652224" y="3333827"/>
            <a:ext cx="8200250" cy="3293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Riesgo en la funcionalidad y operatividad</a:t>
            </a:r>
          </a:p>
          <a:p>
            <a:pPr marL="444500" lvl="1" indent="-179388" algn="just">
              <a:buFont typeface="Calibri Light" panose="020F0302020204030204" pitchFamily="34" charset="0"/>
              <a:buChar char="−"/>
            </a:pPr>
            <a:r>
              <a:rPr lang="es-E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No se tienen definidos los criterios de selección en zonas desagregadas para la aplicación de esquemas agroforestales.</a:t>
            </a:r>
          </a:p>
          <a:p>
            <a:pPr marL="444500" lvl="1" indent="-179388" algn="just">
              <a:buFont typeface="Calibri Light" panose="020F0302020204030204" pitchFamily="34" charset="0"/>
              <a:buChar char="−"/>
            </a:pPr>
            <a:r>
              <a:rPr lang="es-E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No se tienen criterios de selección de beneficiarios, lo cual genera un desfase con el tiempo de siembra, por el avance que se tiene en los viveros.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s-CO" sz="13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Riesgos en la gestión contractual: </a:t>
            </a:r>
          </a:p>
          <a:p>
            <a:pPr marL="444500" lvl="1" indent="-179388" algn="just">
              <a:buFont typeface="Calibri Light" panose="020F0302020204030204" pitchFamily="34" charset="0"/>
              <a:buChar char="−"/>
            </a:pPr>
            <a:r>
              <a:rPr lang="es-E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No es clara la gestión de los Convenientes, de igual forma, no es clara la ejecución de los recursos desembolsados y la idoneidad de las fundaciones.</a:t>
            </a:r>
          </a:p>
          <a:p>
            <a:pPr marL="444500" lvl="1" indent="-179388" algn="just">
              <a:buFont typeface="Calibri Light" panose="020F0302020204030204" pitchFamily="34" charset="0"/>
              <a:buChar char="−"/>
            </a:pPr>
            <a:r>
              <a:rPr lang="es-E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No se ha definido el manejo diferencial de plántulas al usar el mismo vivero para proyectos diferentes.</a:t>
            </a:r>
          </a:p>
          <a:p>
            <a:pPr marL="444500" lvl="1" indent="-179388" algn="just">
              <a:buFont typeface="Calibri Light" panose="020F0302020204030204" pitchFamily="34" charset="0"/>
              <a:buChar char="−"/>
            </a:pPr>
            <a:r>
              <a:rPr lang="es-E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El plan operativo se ha replanteado varias veces, sin embargo, no hay cumplimiento en el desarrollo de las actividades lo que pone en riesgo la ejecución del proyecto. 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s-CO" sz="13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Deficiencias en la supervisión:</a:t>
            </a:r>
          </a:p>
          <a:p>
            <a:pPr marL="444500" lvl="1" indent="-179388" algn="just">
              <a:buFont typeface="Calibri Light" panose="020F0302020204030204" pitchFamily="34" charset="0"/>
              <a:buChar char="−"/>
            </a:pPr>
            <a:r>
              <a:rPr lang="es-ES" sz="1300" dirty="0">
                <a:solidFill>
                  <a:schemeClr val="tx1"/>
                </a:solidFill>
                <a:latin typeface="Arial Narrow" panose="020B0606020202030204" pitchFamily="34" charset="0"/>
              </a:rPr>
              <a:t>No se tienen informes de supervisión.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300" dirty="0">
                <a:solidFill>
                  <a:schemeClr val="tx1"/>
                </a:solidFill>
                <a:latin typeface="Arial Narrow" panose="020B0606020202030204" pitchFamily="34" charset="0"/>
              </a:rPr>
              <a:t>Acciones SMSCE:</a:t>
            </a:r>
          </a:p>
          <a:p>
            <a:pPr marL="444500" lvl="1" indent="-179388" algn="just">
              <a:buFont typeface="Calibri Light" panose="020F0302020204030204" pitchFamily="34" charset="0"/>
              <a:buChar char="−"/>
            </a:pPr>
            <a:r>
              <a:rPr lang="es-CO" sz="13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Plan de Mejora en seguimiento </a:t>
            </a:r>
          </a:p>
          <a:p>
            <a:pPr marL="444500" lvl="1" indent="-179388" algn="just">
              <a:buFont typeface="Calibri Light" panose="020F0302020204030204" pitchFamily="34" charset="0"/>
              <a:buChar char="−"/>
            </a:pPr>
            <a:r>
              <a:rPr lang="es-CO" sz="1300" dirty="0">
                <a:solidFill>
                  <a:schemeClr val="tx1"/>
                </a:solidFill>
                <a:latin typeface="Arial Narrow" panose="020B0606020202030204" pitchFamily="34" charset="0"/>
              </a:rPr>
              <a:t>Reporte a órganos de Control</a:t>
            </a:r>
            <a:r>
              <a:rPr lang="es-CO" sz="13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(PGN y CGR) (13/03/2015)</a:t>
            </a:r>
          </a:p>
          <a:p>
            <a:pPr marL="444500" lvl="1" indent="-179388" algn="just">
              <a:buFont typeface="Calibri Light" panose="020F0302020204030204" pitchFamily="34" charset="0"/>
              <a:buChar char="−"/>
            </a:pPr>
            <a:r>
              <a:rPr lang="es-MX" sz="13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Procedimiento Administrativo Correctivo y Sancionatorio – </a:t>
            </a:r>
            <a:r>
              <a:rPr lang="es-CO" sz="13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PACS-004-15</a:t>
            </a:r>
          </a:p>
        </p:txBody>
      </p:sp>
      <p:grpSp>
        <p:nvGrpSpPr>
          <p:cNvPr id="18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19" name="1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0" name="11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  <p:sp>
        <p:nvSpPr>
          <p:cNvPr id="23" name="22 CuadroTexto"/>
          <p:cNvSpPr txBox="1"/>
          <p:nvPr/>
        </p:nvSpPr>
        <p:spPr>
          <a:xfrm>
            <a:off x="142503" y="6519446"/>
            <a:ext cx="8862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latin typeface="Arial Narrow" panose="020B0606020202030204" pitchFamily="34" charset="0"/>
              </a:rPr>
              <a:t>*</a:t>
            </a:r>
            <a:r>
              <a:rPr lang="es-CO" sz="800" dirty="0">
                <a:latin typeface="Arial Narrow" panose="020B0606020202030204" pitchFamily="34" charset="0"/>
              </a:rPr>
              <a:t>Aquellos que presentan al menos una de las siguientes causales: i) Insuficiencias o deficiencias técnicas graves, ii) falta de sostenibilidad o funcionalidad, y/o iii) suspensiones indefinidas, abandono o retrasos injustificados</a:t>
            </a:r>
          </a:p>
          <a:p>
            <a:r>
              <a:rPr lang="es-CO" sz="800" b="1" dirty="0" smtClean="0">
                <a:latin typeface="Arial Narrow" panose="020B0606020202030204" pitchFamily="34" charset="0"/>
              </a:rPr>
              <a:t>Fuente</a:t>
            </a:r>
            <a:r>
              <a:rPr lang="es-CO" sz="800" b="1" dirty="0">
                <a:latin typeface="Arial Narrow" panose="020B0606020202030204" pitchFamily="34" charset="0"/>
              </a:rPr>
              <a:t>:</a:t>
            </a:r>
            <a:r>
              <a:rPr lang="es-CO" sz="800" dirty="0">
                <a:latin typeface="Arial Narrow" panose="020B0606020202030204" pitchFamily="34" charset="0"/>
              </a:rPr>
              <a:t> DNP – DVR – SMSE.   </a:t>
            </a:r>
            <a:endParaRPr lang="es-ES" sz="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29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0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  <p:sp>
        <p:nvSpPr>
          <p:cNvPr id="22" name="21 CuadroTexto"/>
          <p:cNvSpPr txBox="1"/>
          <p:nvPr/>
        </p:nvSpPr>
        <p:spPr>
          <a:xfrm>
            <a:off x="1637846" y="696977"/>
            <a:ext cx="8938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Luego de las </a:t>
            </a:r>
            <a:r>
              <a:rPr lang="es-CO" sz="2200" i="1" dirty="0">
                <a:solidFill>
                  <a:srgbClr val="8E0000"/>
                </a:solidFill>
                <a:latin typeface="Arial Narrow" panose="020B0606020202030204" pitchFamily="34" charset="0"/>
              </a:rPr>
              <a:t>visitas </a:t>
            </a:r>
            <a:r>
              <a:rPr lang="es-CO" sz="22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de seguimiento también </a:t>
            </a:r>
            <a:r>
              <a:rPr lang="es-CO" sz="2200" i="1" dirty="0">
                <a:solidFill>
                  <a:srgbClr val="8E0000"/>
                </a:solidFill>
                <a:latin typeface="Arial Narrow" panose="020B0606020202030204" pitchFamily="34" charset="0"/>
              </a:rPr>
              <a:t>se han identificado </a:t>
            </a:r>
            <a:r>
              <a:rPr lang="es-CO" sz="2200" b="1" i="1" dirty="0">
                <a:solidFill>
                  <a:srgbClr val="8E0000"/>
                </a:solidFill>
                <a:latin typeface="Arial Narrow" panose="020B0606020202030204" pitchFamily="34" charset="0"/>
              </a:rPr>
              <a:t>casos </a:t>
            </a:r>
            <a:r>
              <a:rPr lang="es-CO" sz="2200" b="1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exitosos*:</a:t>
            </a:r>
            <a:r>
              <a:rPr lang="es-CO" sz="22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 </a:t>
            </a:r>
            <a:endParaRPr lang="es-ES" sz="2200" u="sng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r>
              <a:rPr lang="es-CO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V</a:t>
            </a:r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Resultados del SMSCE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17213" y="6401662"/>
            <a:ext cx="86450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800" b="1" dirty="0" smtClean="0">
                <a:latin typeface="Arial Narrow" panose="020B0606020202030204" pitchFamily="34" charset="0"/>
              </a:rPr>
              <a:t>*Un proyecto existoso se considera aquel que presenta condiciones óptimas de desempeño en todo su ciclo: buena formulación, buena implementación y condiciones de operación y sostenibilidad garantizadas. Estos proyectos fueron visitados durante 2014 y 2015 por el componente de seguimiento del SMSCE.</a:t>
            </a:r>
            <a:endParaRPr lang="es-CO" sz="800" b="1" dirty="0">
              <a:latin typeface="Arial Narrow" panose="020B0606020202030204" pitchFamily="34" charset="0"/>
            </a:endParaRPr>
          </a:p>
          <a:p>
            <a:r>
              <a:rPr lang="es-CO" sz="800" b="1" dirty="0" smtClean="0">
                <a:latin typeface="Arial Narrow" panose="020B0606020202030204" pitchFamily="34" charset="0"/>
              </a:rPr>
              <a:t>Fuente</a:t>
            </a:r>
            <a:r>
              <a:rPr lang="es-CO" sz="800" b="1" dirty="0">
                <a:latin typeface="Arial Narrow" panose="020B0606020202030204" pitchFamily="34" charset="0"/>
              </a:rPr>
              <a:t>:</a:t>
            </a:r>
            <a:r>
              <a:rPr lang="es-CO" sz="800" dirty="0">
                <a:latin typeface="Arial Narrow" panose="020B0606020202030204" pitchFamily="34" charset="0"/>
              </a:rPr>
              <a:t> DNP – DVR – SMSE.   </a:t>
            </a:r>
            <a:endParaRPr lang="es-ES" sz="800" dirty="0">
              <a:latin typeface="Arial Narrow" panose="020B0606020202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248650" y="3095625"/>
            <a:ext cx="2135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1500" dirty="0">
                <a:solidFill>
                  <a:schemeClr val="bg1"/>
                </a:solidFill>
                <a:latin typeface="Arial Narrow" panose="020B0606020202030204" pitchFamily="34" charset="0"/>
              </a:rPr>
              <a:t>13 proyectos críticos*</a:t>
            </a:r>
            <a:endParaRPr lang="es-E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/>
        </p:nvSpPr>
        <p:spPr>
          <a:xfrm>
            <a:off x="324091" y="1149744"/>
            <a:ext cx="11539960" cy="369143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s-CO" sz="24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“</a:t>
            </a:r>
            <a:r>
              <a:rPr lang="es-ES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Desarrollo de soluciones en </a:t>
            </a:r>
            <a:r>
              <a:rPr lang="es-ES" b="1" i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CTI</a:t>
            </a:r>
            <a:r>
              <a:rPr lang="es-ES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para el sector salud en Antioquia</a:t>
            </a:r>
            <a:r>
              <a:rPr lang="es-CO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”</a:t>
            </a:r>
          </a:p>
        </p:txBody>
      </p:sp>
      <p:sp>
        <p:nvSpPr>
          <p:cNvPr id="15" name="CuadroTexto 5"/>
          <p:cNvSpPr txBox="1"/>
          <p:nvPr/>
        </p:nvSpPr>
        <p:spPr>
          <a:xfrm>
            <a:off x="324091" y="1499000"/>
            <a:ext cx="11539960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O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BPIN: 		2012000100172</a:t>
            </a:r>
          </a:p>
          <a:p>
            <a:r>
              <a:rPr lang="es-CO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Valor: 		$42.242 millones</a:t>
            </a:r>
          </a:p>
          <a:p>
            <a:r>
              <a:rPr lang="es-MX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Ejecutor: 		Corporación Ruta N Medellín</a:t>
            </a:r>
          </a:p>
          <a:p>
            <a:r>
              <a:rPr lang="es-MX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Contratista:	</a:t>
            </a:r>
            <a:r>
              <a:rPr lang="es-MX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UNIVERSIDAD </a:t>
            </a:r>
            <a:r>
              <a:rPr lang="es-MX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  <a:r>
              <a:rPr lang="es-MX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ANTIOQUIA/ </a:t>
            </a:r>
            <a:r>
              <a:rPr lang="es-MX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UNIVERSIDAD PONTIFICIA BOLIVARIANA</a:t>
            </a:r>
            <a:r>
              <a:rPr lang="es-MX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MX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endParaRPr lang="es-MX" sz="15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s-MX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	UNIVERSIDAD NACIONAL</a:t>
            </a:r>
            <a:r>
              <a:rPr lang="es-MX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/ </a:t>
            </a:r>
            <a:r>
              <a:rPr lang="es-MX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UNIVERSITAT </a:t>
            </a:r>
            <a:r>
              <a:rPr lang="es-MX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POLITÉCNICA DE CATALUNYA </a:t>
            </a:r>
            <a:r>
              <a:rPr lang="es-MX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/ </a:t>
            </a:r>
          </a:p>
          <a:p>
            <a:r>
              <a:rPr lang="es-MX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es-MX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UNIVERSIDAD CATÓLICA DE ORIENTE y 17 contratistas más.</a:t>
            </a:r>
            <a:r>
              <a:rPr lang="es-MX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endParaRPr lang="es-MX" sz="15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s-MX" sz="1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Sector </a:t>
            </a:r>
            <a:r>
              <a:rPr lang="es-MX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y subsector: 	Ciencia y Tecnología (Innovación)</a:t>
            </a:r>
          </a:p>
          <a:p>
            <a:r>
              <a:rPr lang="es-MX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Beneficiarios: 	6.221.817</a:t>
            </a:r>
          </a:p>
          <a:p>
            <a:pPr algn="just"/>
            <a:r>
              <a:rPr lang="es-MX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Beneficio esperado: 	</a:t>
            </a:r>
            <a:r>
              <a:rPr lang="es-MX" sz="1500" dirty="0">
                <a:solidFill>
                  <a:schemeClr val="tx1"/>
                </a:solidFill>
                <a:latin typeface="Arial Narrow" panose="020B0606020202030204" pitchFamily="34" charset="0"/>
              </a:rPr>
              <a:t> Mejorar la prestación de los servicios de salud del </a:t>
            </a:r>
            <a:r>
              <a:rPr lang="es-ES" sz="1500" dirty="0">
                <a:solidFill>
                  <a:schemeClr val="tx1"/>
                </a:solidFill>
                <a:latin typeface="Arial Narrow" panose="020B0606020202030204" pitchFamily="34" charset="0"/>
              </a:rPr>
              <a:t>departamento de Antioquia mediante el fortalecimiento y consolidación de las capacidades en herramientas de ciencia, tecnología e innovación, a través del desarrollo empresarial y del talento humano en el sector.</a:t>
            </a:r>
            <a:endParaRPr lang="es-CO" sz="15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6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196105"/>
              </p:ext>
            </p:extLst>
          </p:nvPr>
        </p:nvGraphicFramePr>
        <p:xfrm>
          <a:off x="8425602" y="1594000"/>
          <a:ext cx="343844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2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 Narrow" panose="020B0606020202030204" pitchFamily="34" charset="0"/>
                        </a:rPr>
                        <a:t>Avance</a:t>
                      </a:r>
                      <a:r>
                        <a:rPr lang="es-CO" sz="1600" baseline="0" dirty="0">
                          <a:latin typeface="Arial Narrow" panose="020B0606020202030204" pitchFamily="34" charset="0"/>
                        </a:rPr>
                        <a:t> Físico</a:t>
                      </a:r>
                      <a:endParaRPr lang="es-CO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 Narrow" panose="020B0606020202030204" pitchFamily="34" charset="0"/>
                        </a:rPr>
                        <a:t>Avance Financiero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 Narrow" panose="020B0606020202030204" pitchFamily="34" charset="0"/>
                        </a:rPr>
                        <a:t>85%</a:t>
                      </a:r>
                      <a:endParaRPr lang="es-CO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 Narrow" panose="020B0606020202030204" pitchFamily="34" charset="0"/>
                        </a:rPr>
                        <a:t>88%</a:t>
                      </a:r>
                      <a:endParaRPr lang="es-CO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3904033" y="3863542"/>
            <a:ext cx="763938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600" b="1"/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0" dirty="0">
                <a:latin typeface="Arial Narrow" panose="020B0606020202030204" pitchFamily="34" charset="0"/>
              </a:rPr>
              <a:t>Su impacto es de importancia debido a la incorporación de la </a:t>
            </a:r>
            <a:r>
              <a:rPr lang="es-ES" dirty="0">
                <a:solidFill>
                  <a:srgbClr val="C00000"/>
                </a:solidFill>
                <a:latin typeface="Arial Narrow" panose="020B0606020202030204" pitchFamily="34" charset="0"/>
              </a:rPr>
              <a:t>telemedicina</a:t>
            </a:r>
            <a:r>
              <a:rPr lang="es-ES" b="0" dirty="0">
                <a:latin typeface="Arial Narrow" panose="020B0606020202030204" pitchFamily="34" charset="0"/>
              </a:rPr>
              <a:t>, la </a:t>
            </a:r>
            <a:r>
              <a:rPr lang="es-ES" dirty="0" err="1">
                <a:solidFill>
                  <a:srgbClr val="C00000"/>
                </a:solidFill>
                <a:latin typeface="Arial Narrow" panose="020B0606020202030204" pitchFamily="34" charset="0"/>
              </a:rPr>
              <a:t>teleasistencia</a:t>
            </a:r>
            <a:r>
              <a:rPr lang="es-ES" b="0" dirty="0">
                <a:latin typeface="Arial Narrow" panose="020B0606020202030204" pitchFamily="34" charset="0"/>
              </a:rPr>
              <a:t>, el </a:t>
            </a:r>
            <a:r>
              <a:rPr lang="es-ES" dirty="0">
                <a:solidFill>
                  <a:srgbClr val="C00000"/>
                </a:solidFill>
                <a:latin typeface="Arial Narrow" panose="020B0606020202030204" pitchFamily="34" charset="0"/>
              </a:rPr>
              <a:t>monitoreo remoto de pacientes</a:t>
            </a:r>
            <a:r>
              <a:rPr lang="es-ES" b="0" dirty="0">
                <a:latin typeface="Arial Narrow" panose="020B0606020202030204" pitchFamily="34" charset="0"/>
              </a:rPr>
              <a:t>, las imágenes biomédicas y la plataforma web a un programa de e-salud. </a:t>
            </a:r>
            <a:r>
              <a:rPr lang="es-ES" b="0" dirty="0" smtClean="0">
                <a:latin typeface="Arial Narrow" panose="020B0606020202030204" pitchFamily="34" charset="0"/>
              </a:rPr>
              <a:t>Asimismo, </a:t>
            </a:r>
            <a:r>
              <a:rPr lang="es-ES" b="0" dirty="0">
                <a:latin typeface="Arial Narrow" panose="020B0606020202030204" pitchFamily="34" charset="0"/>
              </a:rPr>
              <a:t>el diseño de herramientas tecnológicas para la utilización de equipos e insumos en la prestación de los servicios de salud.</a:t>
            </a:r>
          </a:p>
          <a:p>
            <a:pPr algn="just"/>
            <a:endParaRPr lang="es-ES" b="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0" dirty="0">
                <a:latin typeface="Arial Narrow" panose="020B0606020202030204" pitchFamily="34" charset="0"/>
              </a:rPr>
              <a:t>La vinculación de </a:t>
            </a:r>
            <a:r>
              <a:rPr lang="es-ES" dirty="0">
                <a:solidFill>
                  <a:srgbClr val="C00000"/>
                </a:solidFill>
                <a:latin typeface="Arial Narrow" panose="020B0606020202030204" pitchFamily="34" charset="0"/>
              </a:rPr>
              <a:t>aliados estratégicos con altos niveles de acreditación </a:t>
            </a:r>
            <a:r>
              <a:rPr lang="es-ES" b="0" dirty="0">
                <a:latin typeface="Arial Narrow" panose="020B0606020202030204" pitchFamily="34" charset="0"/>
              </a:rPr>
              <a:t>como Universidades públicas y privadas, permiten la implementación de los resultados obtenidos</a:t>
            </a:r>
            <a:r>
              <a:rPr lang="es-ES" b="0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b="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0" dirty="0" smtClean="0">
                <a:latin typeface="Arial Narrow" panose="020B0606020202030204" pitchFamily="34" charset="0"/>
              </a:rPr>
              <a:t>Cumplimiento del 100% en el plan de mejora formulado luego de la visita de seguimiento.</a:t>
            </a:r>
            <a:endParaRPr lang="es-ES" b="0" dirty="0">
              <a:latin typeface="Arial Narrow" panose="020B060602020203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8634808" y="224033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>
                <a:latin typeface="Arial Narrow" panose="020B0606020202030204" pitchFamily="34" charset="0"/>
              </a:rPr>
              <a:t>Fecha de corte: </a:t>
            </a:r>
            <a:r>
              <a:rPr lang="es-MX" sz="900" dirty="0" smtClean="0">
                <a:latin typeface="Arial Narrow" panose="020B0606020202030204" pitchFamily="34" charset="0"/>
              </a:rPr>
              <a:t>8-Nov-16,</a:t>
            </a:r>
            <a:endParaRPr lang="es-MX" sz="900" dirty="0">
              <a:latin typeface="Arial Narrow" panose="020B0606020202030204" pitchFamily="34" charset="0"/>
            </a:endParaRPr>
          </a:p>
          <a:p>
            <a:pPr algn="r"/>
            <a:r>
              <a:rPr lang="es-MX" sz="900" dirty="0">
                <a:latin typeface="Arial Narrow" panose="020B0606020202030204" pitchFamily="34" charset="0"/>
              </a:rPr>
              <a:t>Fuente: GESPROY-SGR</a:t>
            </a:r>
            <a:endParaRPr lang="es-CO" sz="900" dirty="0">
              <a:latin typeface="Arial Narrow" panose="020B0606020202030204" pitchFamily="34" charset="0"/>
            </a:endParaRPr>
          </a:p>
        </p:txBody>
      </p:sp>
      <p:pic>
        <p:nvPicPr>
          <p:cNvPr id="27" name="Imagen 12" descr="D:\OPM prime\Shared\2. Proyectos\47 - Ruta N - Outsourcing PMO\04 Seguimiento\8. Informe Chequeo de Salud\Mayo\012\fotos\20140521_14405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r="3210" b="-1"/>
          <a:stretch/>
        </p:blipFill>
        <p:spPr bwMode="auto">
          <a:xfrm>
            <a:off x="437958" y="3851666"/>
            <a:ext cx="3160266" cy="248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CuadroTexto"/>
          <p:cNvSpPr txBox="1"/>
          <p:nvPr/>
        </p:nvSpPr>
        <p:spPr>
          <a:xfrm>
            <a:off x="217213" y="6401662"/>
            <a:ext cx="86450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800" b="1" dirty="0" smtClean="0">
                <a:latin typeface="Arial Narrow" panose="020B0606020202030204" pitchFamily="34" charset="0"/>
              </a:rPr>
              <a:t>*Un proyecto existoso se considera aquel que presenta condiciones óptimas de desempeño en todo su ciclo: buena formulación, buena implementación y condiciones de operación y sostenibilidad garantizadas. Estos proyectos fueron visitados durante 2014 y 2015 por el componente de seguimiento del SMSCE.</a:t>
            </a:r>
            <a:endParaRPr lang="es-CO" sz="800" b="1" dirty="0">
              <a:latin typeface="Arial Narrow" panose="020B0606020202030204" pitchFamily="34" charset="0"/>
            </a:endParaRPr>
          </a:p>
          <a:p>
            <a:r>
              <a:rPr lang="es-CO" sz="800" b="1" dirty="0" smtClean="0">
                <a:latin typeface="Arial Narrow" panose="020B0606020202030204" pitchFamily="34" charset="0"/>
              </a:rPr>
              <a:t>Fuente</a:t>
            </a:r>
            <a:r>
              <a:rPr lang="es-CO" sz="800" b="1" dirty="0">
                <a:latin typeface="Arial Narrow" panose="020B0606020202030204" pitchFamily="34" charset="0"/>
              </a:rPr>
              <a:t>:</a:t>
            </a:r>
            <a:r>
              <a:rPr lang="es-CO" sz="800" dirty="0">
                <a:latin typeface="Arial Narrow" panose="020B0606020202030204" pitchFamily="34" charset="0"/>
              </a:rPr>
              <a:t> DNP – DVR – SMSE.   </a:t>
            </a:r>
            <a:endParaRPr lang="es-ES" sz="800" dirty="0">
              <a:latin typeface="Arial Narrow" panose="020B0606020202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37846" y="696977"/>
            <a:ext cx="8938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Luego de las </a:t>
            </a:r>
            <a:r>
              <a:rPr lang="es-CO" sz="2200" i="1" dirty="0">
                <a:solidFill>
                  <a:srgbClr val="8E0000"/>
                </a:solidFill>
                <a:latin typeface="Arial Narrow" panose="020B0606020202030204" pitchFamily="34" charset="0"/>
              </a:rPr>
              <a:t>visitas </a:t>
            </a:r>
            <a:r>
              <a:rPr lang="es-CO" sz="22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de seguimiento también </a:t>
            </a:r>
            <a:r>
              <a:rPr lang="es-CO" sz="2200" i="1" dirty="0">
                <a:solidFill>
                  <a:srgbClr val="8E0000"/>
                </a:solidFill>
                <a:latin typeface="Arial Narrow" panose="020B0606020202030204" pitchFamily="34" charset="0"/>
              </a:rPr>
              <a:t>se han identificado </a:t>
            </a:r>
            <a:r>
              <a:rPr lang="es-CO" sz="2200" b="1" i="1" dirty="0">
                <a:solidFill>
                  <a:srgbClr val="8E0000"/>
                </a:solidFill>
                <a:latin typeface="Arial Narrow" panose="020B0606020202030204" pitchFamily="34" charset="0"/>
              </a:rPr>
              <a:t>casos </a:t>
            </a:r>
            <a:r>
              <a:rPr lang="es-CO" sz="2200" b="1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exitosos*:</a:t>
            </a:r>
            <a:r>
              <a:rPr lang="es-CO" sz="22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 </a:t>
            </a:r>
            <a:endParaRPr lang="es-ES" sz="2200" u="sng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r>
              <a:rPr lang="es-CO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V</a:t>
            </a:r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Resultados del SMSCE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8248650" y="3095625"/>
            <a:ext cx="2135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1500" dirty="0">
                <a:solidFill>
                  <a:schemeClr val="bg1"/>
                </a:solidFill>
                <a:latin typeface="Arial Narrow" panose="020B0606020202030204" pitchFamily="34" charset="0"/>
              </a:rPr>
              <a:t>13 proyectos críticos*</a:t>
            </a:r>
            <a:endParaRPr lang="es-E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itle 2"/>
          <p:cNvSpPr>
            <a:spLocks noGrp="1"/>
          </p:cNvSpPr>
          <p:nvPr/>
        </p:nvSpPr>
        <p:spPr>
          <a:xfrm>
            <a:off x="217213" y="1151614"/>
            <a:ext cx="11505235" cy="369143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s-CO" sz="24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“M</a:t>
            </a:r>
            <a:r>
              <a:rPr lang="es-ES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ejoramiento de la eficiencia económica y ambiental de los sistemas paneleros del Huila</a:t>
            </a:r>
            <a:r>
              <a:rPr lang="es-CO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”</a:t>
            </a:r>
          </a:p>
        </p:txBody>
      </p:sp>
      <p:sp>
        <p:nvSpPr>
          <p:cNvPr id="26" name="CuadroTexto 5"/>
          <p:cNvSpPr txBox="1"/>
          <p:nvPr/>
        </p:nvSpPr>
        <p:spPr>
          <a:xfrm>
            <a:off x="288164" y="1494339"/>
            <a:ext cx="11505235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O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BPIN: 		2012000100054</a:t>
            </a:r>
          </a:p>
          <a:p>
            <a:r>
              <a:rPr lang="es-CO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Valor: 		$5.652 millones</a:t>
            </a:r>
          </a:p>
          <a:p>
            <a:r>
              <a:rPr lang="es-MX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Ejecutor: 		Departamento de Huila</a:t>
            </a:r>
          </a:p>
          <a:p>
            <a:r>
              <a:rPr lang="es-MX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Contratista:	</a:t>
            </a:r>
            <a:r>
              <a:rPr lang="es-MX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ONF </a:t>
            </a:r>
            <a:r>
              <a:rPr lang="es-MX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ANDINA </a:t>
            </a:r>
          </a:p>
          <a:p>
            <a:r>
              <a:rPr lang="es-MX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		(SUCURSAL COLOMBIANA DE ONF INTERNACIONAL)</a:t>
            </a:r>
          </a:p>
          <a:p>
            <a:r>
              <a:rPr lang="es-MX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Sector y subsector: 	Ciencia y Tecnología  (I+D)</a:t>
            </a:r>
          </a:p>
          <a:p>
            <a:r>
              <a:rPr lang="es-MX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Beneficiarios: 	2.498</a:t>
            </a:r>
          </a:p>
          <a:p>
            <a:pPr algn="just"/>
            <a:r>
              <a:rPr lang="es-MX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Beneficio esperado: 	</a:t>
            </a:r>
            <a:r>
              <a:rPr lang="es-E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Mejorar la productividad y disminuir los impactos ambientales de la producción de panela en los municipios de </a:t>
            </a:r>
            <a:r>
              <a:rPr lang="es-ES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Isnos</a:t>
            </a:r>
            <a:r>
              <a:rPr lang="es-ES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y San Agustín, mediante la optimización de la eficiencia de los trapiches y la evaluación de variedades de alto rendimiento.</a:t>
            </a:r>
            <a:endParaRPr lang="es-CO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7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80456"/>
              </p:ext>
            </p:extLst>
          </p:nvPr>
        </p:nvGraphicFramePr>
        <p:xfrm>
          <a:off x="8378992" y="1620388"/>
          <a:ext cx="3438449" cy="723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2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8083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 Narrow" panose="020B0606020202030204" pitchFamily="34" charset="0"/>
                        </a:rPr>
                        <a:t>Avance</a:t>
                      </a:r>
                      <a:r>
                        <a:rPr lang="es-CO" sz="1600" baseline="0" dirty="0">
                          <a:latin typeface="Arial Narrow" panose="020B0606020202030204" pitchFamily="34" charset="0"/>
                        </a:rPr>
                        <a:t> Físico</a:t>
                      </a:r>
                      <a:endParaRPr lang="es-CO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 Narrow" panose="020B0606020202030204" pitchFamily="34" charset="0"/>
                        </a:rPr>
                        <a:t>Avance Financiero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 Narrow" panose="020B0606020202030204" pitchFamily="34" charset="0"/>
                        </a:rPr>
                        <a:t>80%</a:t>
                      </a:r>
                      <a:endParaRPr lang="es-CO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 Narrow" panose="020B0606020202030204" pitchFamily="34" charset="0"/>
                        </a:rPr>
                        <a:t>79%</a:t>
                      </a:r>
                      <a:endParaRPr lang="es-CO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3669475" y="3571210"/>
            <a:ext cx="817142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600" b="1"/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0" dirty="0">
                <a:latin typeface="Arial Narrow" panose="020B0606020202030204" pitchFamily="34" charset="0"/>
              </a:rPr>
              <a:t>El proyecto busca </a:t>
            </a:r>
            <a:r>
              <a:rPr lang="es-ES_tradnl" sz="1400" b="0" dirty="0">
                <a:latin typeface="Arial Narrow" panose="020B0606020202030204" pitchFamily="34" charset="0"/>
              </a:rPr>
              <a:t>nuevas variedades de caña </a:t>
            </a:r>
            <a:r>
              <a:rPr lang="es-ES" sz="1400" b="0" dirty="0">
                <a:latin typeface="Arial Narrow" panose="020B0606020202030204" pitchFamily="34" charset="0"/>
              </a:rPr>
              <a:t>a través de </a:t>
            </a:r>
            <a:r>
              <a:rPr lang="es-ES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20 parcelas investigativas </a:t>
            </a:r>
            <a:r>
              <a:rPr lang="es-ES" sz="1400" b="0" dirty="0">
                <a:latin typeface="Arial Narrow" panose="020B0606020202030204" pitchFamily="34" charset="0"/>
              </a:rPr>
              <a:t>que evalúan en campo </a:t>
            </a:r>
            <a:r>
              <a:rPr lang="es-ES" sz="1400" b="0" dirty="0" smtClean="0">
                <a:latin typeface="Arial Narrow" panose="020B0606020202030204" pitchFamily="34" charset="0"/>
              </a:rPr>
              <a:t>el comportamiento </a:t>
            </a:r>
            <a:r>
              <a:rPr lang="es-ES" sz="1400" b="0" dirty="0">
                <a:latin typeface="Arial Narrow" panose="020B0606020202030204" pitchFamily="34" charset="0"/>
              </a:rPr>
              <a:t>de </a:t>
            </a:r>
            <a:r>
              <a:rPr lang="es-ES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5</a:t>
            </a:r>
            <a:r>
              <a:rPr lang="es-ES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s-ES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materiales genéticos promisorios </a:t>
            </a:r>
            <a:r>
              <a:rPr lang="es-ES" sz="1400" b="0" dirty="0">
                <a:latin typeface="Arial Narrow" panose="020B0606020202030204" pitchFamily="34" charset="0"/>
              </a:rPr>
              <a:t>de alta productividad de panela</a:t>
            </a:r>
            <a:r>
              <a:rPr lang="es-ES_tradnl" sz="1400" b="0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400" b="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400" b="0" dirty="0">
                <a:latin typeface="Arial Narrow" panose="020B0606020202030204" pitchFamily="34" charset="0"/>
              </a:rPr>
              <a:t>Los productores consolidados en 15 </a:t>
            </a:r>
            <a:r>
              <a:rPr lang="es-ES_tradnl" sz="1400" b="0" dirty="0" smtClean="0">
                <a:latin typeface="Arial Narrow" panose="020B0606020202030204" pitchFamily="34" charset="0"/>
              </a:rPr>
              <a:t>asociaciones </a:t>
            </a:r>
            <a:r>
              <a:rPr lang="es-ES_tradnl" sz="1400" b="0" dirty="0">
                <a:latin typeface="Arial Narrow" panose="020B0606020202030204" pitchFamily="34" charset="0"/>
              </a:rPr>
              <a:t>han incrementado su producción mediante la implementación de buenas prácticas agrícolas, ya que los </a:t>
            </a:r>
            <a:r>
              <a:rPr lang="es-ES_tradnl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15 complejos paneleros construidos son de alta tecnología</a:t>
            </a:r>
            <a:r>
              <a:rPr lang="es-ES_tradnl" sz="1400" b="0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400" b="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400" b="0" dirty="0">
                <a:latin typeface="Arial Narrow" panose="020B0606020202030204" pitchFamily="34" charset="0"/>
              </a:rPr>
              <a:t>Se ha generado eficiencia energética y se han disminuido las emisiones atmosféricas, teniendo en cuenta que el material para la combustión empleado inicialmente </a:t>
            </a:r>
            <a:r>
              <a:rPr lang="es-ES_tradnl" sz="1400" b="0" dirty="0" smtClean="0">
                <a:latin typeface="Arial Narrow" panose="020B0606020202030204" pitchFamily="34" charset="0"/>
              </a:rPr>
              <a:t>(llantas</a:t>
            </a:r>
            <a:r>
              <a:rPr lang="es-ES_tradnl" sz="1400" b="0" dirty="0">
                <a:latin typeface="Arial Narrow" panose="020B0606020202030204" pitchFamily="34" charset="0"/>
              </a:rPr>
              <a:t>) fue reemplazado por el residuo de la caña (bagazo</a:t>
            </a:r>
            <a:r>
              <a:rPr lang="es-ES_tradnl" sz="1400" b="0" dirty="0" smtClean="0">
                <a:latin typeface="Arial Narrow" panose="020B0606020202030204" pitchFamily="34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400" b="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400" b="0" dirty="0">
                <a:latin typeface="Arial Narrow" panose="020B0606020202030204" pitchFamily="34" charset="0"/>
              </a:rPr>
              <a:t>Mediante la investigación </a:t>
            </a:r>
            <a:r>
              <a:rPr lang="es-ES_tradnl" sz="1400" b="0" dirty="0" smtClean="0">
                <a:latin typeface="Arial Narrow" panose="020B0606020202030204" pitchFamily="34" charset="0"/>
              </a:rPr>
              <a:t>agronómica, la </a:t>
            </a:r>
            <a:r>
              <a:rPr lang="es-ES_tradnl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producción </a:t>
            </a:r>
            <a:r>
              <a:rPr lang="es-ES_tradnl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de panela se torna </a:t>
            </a:r>
            <a:r>
              <a:rPr lang="es-ES_tradnl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orgánica</a:t>
            </a:r>
            <a:r>
              <a:rPr lang="es-ES_tradnl" sz="1400" b="0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400" b="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400" b="0" dirty="0" smtClean="0">
                <a:latin typeface="Arial Narrow" panose="020B0606020202030204" pitchFamily="34" charset="0"/>
              </a:rPr>
              <a:t>No requirió plan de mejora en la visita de seguimiento.</a:t>
            </a:r>
            <a:endParaRPr lang="es-ES_tradnl" sz="1400" b="0" dirty="0">
              <a:latin typeface="Arial Narrow" panose="020B060602020203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8528531" y="230812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>
                <a:latin typeface="Arial Narrow" panose="020B0606020202030204" pitchFamily="34" charset="0"/>
              </a:rPr>
              <a:t>Fecha de corte: </a:t>
            </a:r>
            <a:r>
              <a:rPr lang="es-MX" sz="900" dirty="0" smtClean="0">
                <a:latin typeface="Arial Narrow" panose="020B0606020202030204" pitchFamily="34" charset="0"/>
              </a:rPr>
              <a:t>8-Nov-16.</a:t>
            </a:r>
            <a:endParaRPr lang="es-MX" sz="900" dirty="0">
              <a:latin typeface="Arial Narrow" panose="020B0606020202030204" pitchFamily="34" charset="0"/>
            </a:endParaRPr>
          </a:p>
          <a:p>
            <a:pPr algn="r"/>
            <a:r>
              <a:rPr lang="es-MX" sz="900" dirty="0">
                <a:latin typeface="Arial Narrow" panose="020B0606020202030204" pitchFamily="34" charset="0"/>
              </a:rPr>
              <a:t>Fuente: GESPROY-SGR</a:t>
            </a:r>
            <a:endParaRPr lang="es-CO" sz="900" dirty="0">
              <a:latin typeface="Arial Narrow" panose="020B0606020202030204" pitchFamily="34" charset="0"/>
            </a:endParaRPr>
          </a:p>
        </p:txBody>
      </p:sp>
      <p:pic>
        <p:nvPicPr>
          <p:cNvPr id="32" name="Imagen 14" descr="Macintosh HD:Users:Ingenieria:Desktop: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2" y="3537539"/>
            <a:ext cx="2556038" cy="1283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n 15" descr="Macintosh HD:Users:Ingenieria:Desktop: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032" y="4910038"/>
            <a:ext cx="2529444" cy="1491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35" name="10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6" name="11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12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282588" y="6642556"/>
            <a:ext cx="405444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800" b="1" dirty="0">
                <a:latin typeface="Arial Narrow" panose="020B0606020202030204" pitchFamily="34" charset="0"/>
              </a:rPr>
              <a:t>Fuente:</a:t>
            </a:r>
            <a:r>
              <a:rPr lang="es-CO" sz="800" dirty="0">
                <a:latin typeface="Arial Narrow" panose="020B0606020202030204" pitchFamily="34" charset="0"/>
              </a:rPr>
              <a:t> DNP – DVR – </a:t>
            </a:r>
            <a:r>
              <a:rPr lang="es-CO" sz="800" dirty="0" smtClean="0">
                <a:latin typeface="Arial Narrow" panose="020B0606020202030204" pitchFamily="34" charset="0"/>
              </a:rPr>
              <a:t>GCSGR - DDE. </a:t>
            </a:r>
            <a:endParaRPr lang="es-ES" sz="800" dirty="0">
              <a:latin typeface="Arial Narrow" panose="020B0606020202030204" pitchFamily="34" charset="0"/>
            </a:endParaRPr>
          </a:p>
        </p:txBody>
      </p:sp>
      <p:grpSp>
        <p:nvGrpSpPr>
          <p:cNvPr id="65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66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7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  <p:sp>
        <p:nvSpPr>
          <p:cNvPr id="68" name="4 CuadroTexto"/>
          <p:cNvSpPr txBox="1"/>
          <p:nvPr/>
        </p:nvSpPr>
        <p:spPr>
          <a:xfrm>
            <a:off x="1261854" y="814786"/>
            <a:ext cx="963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i="1" dirty="0">
                <a:solidFill>
                  <a:srgbClr val="8E0000"/>
                </a:solidFill>
                <a:latin typeface="Arial Narrow" panose="020B0606020202030204" pitchFamily="34" charset="0"/>
              </a:rPr>
              <a:t>A partir de las visitas </a:t>
            </a:r>
            <a:r>
              <a:rPr lang="es-CO" sz="22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de seguimiento también </a:t>
            </a:r>
            <a:r>
              <a:rPr lang="es-CO" sz="2200" i="1" dirty="0">
                <a:solidFill>
                  <a:srgbClr val="8E0000"/>
                </a:solidFill>
                <a:latin typeface="Arial Narrow" panose="020B0606020202030204" pitchFamily="34" charset="0"/>
              </a:rPr>
              <a:t>se han identificado </a:t>
            </a:r>
            <a:r>
              <a:rPr lang="es-CO" sz="2200" b="1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buenas prácticas:</a:t>
            </a:r>
            <a:r>
              <a:rPr lang="es-CO" sz="22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 </a:t>
            </a:r>
            <a:endParaRPr lang="es-ES" sz="2200" u="sng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8" name="Rectangle 1"/>
          <p:cNvSpPr/>
          <p:nvPr/>
        </p:nvSpPr>
        <p:spPr>
          <a:xfrm>
            <a:off x="9896659" y="3072038"/>
            <a:ext cx="1374531" cy="13095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grpSp>
        <p:nvGrpSpPr>
          <p:cNvPr id="159" name="Group 2"/>
          <p:cNvGrpSpPr/>
          <p:nvPr/>
        </p:nvGrpSpPr>
        <p:grpSpPr>
          <a:xfrm>
            <a:off x="8448453" y="3066053"/>
            <a:ext cx="1493769" cy="1315570"/>
            <a:chOff x="1038692" y="2500828"/>
            <a:chExt cx="1619883" cy="1484646"/>
          </a:xfrm>
          <a:solidFill>
            <a:srgbClr val="2980B9"/>
          </a:solidFill>
        </p:grpSpPr>
        <p:sp>
          <p:nvSpPr>
            <p:cNvPr id="160" name="Rectangle 3"/>
            <p:cNvSpPr/>
            <p:nvPr/>
          </p:nvSpPr>
          <p:spPr>
            <a:xfrm>
              <a:off x="1038692" y="2500828"/>
              <a:ext cx="1570473" cy="14846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F33745"/>
                </a:solidFill>
              </a:endParaRPr>
            </a:p>
          </p:txBody>
        </p:sp>
        <p:sp>
          <p:nvSpPr>
            <p:cNvPr id="161" name="Rectangle 4"/>
            <p:cNvSpPr/>
            <p:nvPr/>
          </p:nvSpPr>
          <p:spPr>
            <a:xfrm rot="2700000">
              <a:off x="2411397" y="3129911"/>
              <a:ext cx="247178" cy="247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62" name="Group 5"/>
          <p:cNvGrpSpPr/>
          <p:nvPr/>
        </p:nvGrpSpPr>
        <p:grpSpPr>
          <a:xfrm>
            <a:off x="6991753" y="3066054"/>
            <a:ext cx="1502530" cy="1315567"/>
            <a:chOff x="1038692" y="2521527"/>
            <a:chExt cx="1619883" cy="1463946"/>
          </a:xfrm>
          <a:solidFill>
            <a:srgbClr val="16A085"/>
          </a:solidFill>
        </p:grpSpPr>
        <p:sp>
          <p:nvSpPr>
            <p:cNvPr id="163" name="Rectangle 6"/>
            <p:cNvSpPr/>
            <p:nvPr/>
          </p:nvSpPr>
          <p:spPr>
            <a:xfrm>
              <a:off x="1038692" y="2521527"/>
              <a:ext cx="1570473" cy="1463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F33745"/>
                </a:solidFill>
              </a:endParaRPr>
            </a:p>
          </p:txBody>
        </p:sp>
        <p:sp>
          <p:nvSpPr>
            <p:cNvPr id="164" name="Rectangle 7"/>
            <p:cNvSpPr/>
            <p:nvPr/>
          </p:nvSpPr>
          <p:spPr>
            <a:xfrm rot="2700000">
              <a:off x="2411397" y="3129911"/>
              <a:ext cx="247178" cy="247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65" name="Group 8"/>
          <p:cNvGrpSpPr/>
          <p:nvPr/>
        </p:nvGrpSpPr>
        <p:grpSpPr>
          <a:xfrm>
            <a:off x="5535053" y="3066053"/>
            <a:ext cx="1502371" cy="1315568"/>
            <a:chOff x="1038692" y="2521527"/>
            <a:chExt cx="1619883" cy="1463946"/>
          </a:xfrm>
          <a:solidFill>
            <a:srgbClr val="9BBB59"/>
          </a:solidFill>
        </p:grpSpPr>
        <p:sp>
          <p:nvSpPr>
            <p:cNvPr id="166" name="Rectangle 9"/>
            <p:cNvSpPr/>
            <p:nvPr/>
          </p:nvSpPr>
          <p:spPr>
            <a:xfrm>
              <a:off x="1038692" y="2521527"/>
              <a:ext cx="1570473" cy="1463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F33745"/>
                </a:solidFill>
              </a:endParaRPr>
            </a:p>
          </p:txBody>
        </p:sp>
        <p:sp>
          <p:nvSpPr>
            <p:cNvPr id="167" name="Rectangle 10"/>
            <p:cNvSpPr/>
            <p:nvPr/>
          </p:nvSpPr>
          <p:spPr>
            <a:xfrm rot="2700000">
              <a:off x="2411397" y="3129911"/>
              <a:ext cx="247178" cy="247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68" name="Group 11"/>
          <p:cNvGrpSpPr/>
          <p:nvPr/>
        </p:nvGrpSpPr>
        <p:grpSpPr>
          <a:xfrm>
            <a:off x="4142634" y="3066052"/>
            <a:ext cx="1428065" cy="1315567"/>
            <a:chOff x="1038692" y="2521527"/>
            <a:chExt cx="1619883" cy="1463946"/>
          </a:xfrm>
          <a:solidFill>
            <a:schemeClr val="accent4"/>
          </a:solidFill>
        </p:grpSpPr>
        <p:sp>
          <p:nvSpPr>
            <p:cNvPr id="169" name="Rectangle 12"/>
            <p:cNvSpPr/>
            <p:nvPr/>
          </p:nvSpPr>
          <p:spPr>
            <a:xfrm>
              <a:off x="1038692" y="2521527"/>
              <a:ext cx="1570473" cy="1463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70" name="Rectangle 13"/>
            <p:cNvSpPr/>
            <p:nvPr/>
          </p:nvSpPr>
          <p:spPr>
            <a:xfrm rot="2700000">
              <a:off x="2411397" y="3129911"/>
              <a:ext cx="247178" cy="247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71" name="Group 14"/>
          <p:cNvGrpSpPr/>
          <p:nvPr/>
        </p:nvGrpSpPr>
        <p:grpSpPr>
          <a:xfrm>
            <a:off x="2694205" y="3066053"/>
            <a:ext cx="1489630" cy="1315568"/>
            <a:chOff x="1038692" y="2521527"/>
            <a:chExt cx="1619883" cy="1463946"/>
          </a:xfrm>
          <a:solidFill>
            <a:srgbClr val="C0392B"/>
          </a:solidFill>
        </p:grpSpPr>
        <p:sp>
          <p:nvSpPr>
            <p:cNvPr id="172" name="Rectangle 15"/>
            <p:cNvSpPr/>
            <p:nvPr/>
          </p:nvSpPr>
          <p:spPr>
            <a:xfrm>
              <a:off x="1038692" y="2521527"/>
              <a:ext cx="1570473" cy="1463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73" name="Rectangle 16"/>
            <p:cNvSpPr/>
            <p:nvPr/>
          </p:nvSpPr>
          <p:spPr>
            <a:xfrm rot="2700000">
              <a:off x="2411397" y="3129911"/>
              <a:ext cx="247178" cy="247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74" name="Group 17"/>
          <p:cNvGrpSpPr/>
          <p:nvPr/>
        </p:nvGrpSpPr>
        <p:grpSpPr>
          <a:xfrm>
            <a:off x="1261854" y="3066051"/>
            <a:ext cx="1477788" cy="1315569"/>
            <a:chOff x="1038692" y="2521527"/>
            <a:chExt cx="1619883" cy="1463946"/>
          </a:xfrm>
          <a:solidFill>
            <a:srgbClr val="4B2C50"/>
          </a:solidFill>
        </p:grpSpPr>
        <p:sp>
          <p:nvSpPr>
            <p:cNvPr id="175" name="Rectangle 18"/>
            <p:cNvSpPr/>
            <p:nvPr/>
          </p:nvSpPr>
          <p:spPr>
            <a:xfrm>
              <a:off x="1038692" y="2521527"/>
              <a:ext cx="1570473" cy="1463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76" name="Rectangle 19"/>
            <p:cNvSpPr/>
            <p:nvPr/>
          </p:nvSpPr>
          <p:spPr>
            <a:xfrm rot="2700000">
              <a:off x="2411397" y="3129911"/>
              <a:ext cx="247178" cy="247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01" name="Shape 2554"/>
          <p:cNvSpPr/>
          <p:nvPr/>
        </p:nvSpPr>
        <p:spPr>
          <a:xfrm>
            <a:off x="10336104" y="3442562"/>
            <a:ext cx="464639" cy="422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02" name="Shape 2587"/>
          <p:cNvSpPr/>
          <p:nvPr/>
        </p:nvSpPr>
        <p:spPr>
          <a:xfrm>
            <a:off x="1817825" y="3524680"/>
            <a:ext cx="348839" cy="348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03" name="Shape 2545"/>
          <p:cNvSpPr/>
          <p:nvPr/>
        </p:nvSpPr>
        <p:spPr>
          <a:xfrm>
            <a:off x="6047181" y="3520209"/>
            <a:ext cx="425598" cy="425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04" name="Shape 2604"/>
          <p:cNvSpPr/>
          <p:nvPr/>
        </p:nvSpPr>
        <p:spPr>
          <a:xfrm>
            <a:off x="3242786" y="3544224"/>
            <a:ext cx="378583" cy="309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05" name="Shape 2617"/>
          <p:cNvSpPr/>
          <p:nvPr/>
        </p:nvSpPr>
        <p:spPr>
          <a:xfrm>
            <a:off x="7432446" y="3487753"/>
            <a:ext cx="483554" cy="395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06" name="Shape 2525"/>
          <p:cNvSpPr/>
          <p:nvPr/>
        </p:nvSpPr>
        <p:spPr>
          <a:xfrm>
            <a:off x="4648028" y="3538579"/>
            <a:ext cx="367718" cy="367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07" name="Shape 2808"/>
          <p:cNvSpPr/>
          <p:nvPr/>
        </p:nvSpPr>
        <p:spPr>
          <a:xfrm>
            <a:off x="8982940" y="3438721"/>
            <a:ext cx="379231" cy="379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5" y="14727"/>
                  <a:pt x="17075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6" y="9447"/>
                </a:lnTo>
                <a:lnTo>
                  <a:pt x="21577" y="9444"/>
                </a:lnTo>
                <a:cubicBezTo>
                  <a:pt x="21586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6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1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2907" y="7711"/>
                </a:moveTo>
                <a:cubicBezTo>
                  <a:pt x="12996" y="7800"/>
                  <a:pt x="13119" y="7855"/>
                  <a:pt x="13255" y="7855"/>
                </a:cubicBezTo>
                <a:cubicBezTo>
                  <a:pt x="13390" y="7855"/>
                  <a:pt x="13513" y="7800"/>
                  <a:pt x="13602" y="7711"/>
                </a:cubicBezTo>
                <a:lnTo>
                  <a:pt x="15565" y="5747"/>
                </a:lnTo>
                <a:cubicBezTo>
                  <a:pt x="15654" y="5658"/>
                  <a:pt x="15709" y="5536"/>
                  <a:pt x="15709" y="5400"/>
                </a:cubicBezTo>
                <a:cubicBezTo>
                  <a:pt x="15709" y="5129"/>
                  <a:pt x="15490" y="4910"/>
                  <a:pt x="15218" y="4910"/>
                </a:cubicBezTo>
                <a:cubicBezTo>
                  <a:pt x="15083" y="4910"/>
                  <a:pt x="14960" y="4964"/>
                  <a:pt x="14871" y="5053"/>
                </a:cubicBezTo>
                <a:lnTo>
                  <a:pt x="13745" y="6179"/>
                </a:lnTo>
                <a:lnTo>
                  <a:pt x="13745" y="491"/>
                </a:lnTo>
                <a:lnTo>
                  <a:pt x="13745" y="491"/>
                </a:lnTo>
                <a:cubicBezTo>
                  <a:pt x="13745" y="220"/>
                  <a:pt x="13526" y="0"/>
                  <a:pt x="13255" y="0"/>
                </a:cubicBezTo>
                <a:cubicBezTo>
                  <a:pt x="12983" y="0"/>
                  <a:pt x="12764" y="220"/>
                  <a:pt x="12764" y="491"/>
                </a:cubicBezTo>
                <a:lnTo>
                  <a:pt x="12764" y="6179"/>
                </a:lnTo>
                <a:lnTo>
                  <a:pt x="11638" y="5053"/>
                </a:lnTo>
                <a:cubicBezTo>
                  <a:pt x="11549" y="4964"/>
                  <a:pt x="11427" y="4910"/>
                  <a:pt x="11291" y="4910"/>
                </a:cubicBezTo>
                <a:cubicBezTo>
                  <a:pt x="11020" y="4910"/>
                  <a:pt x="10800" y="5129"/>
                  <a:pt x="10800" y="5400"/>
                </a:cubicBezTo>
                <a:cubicBezTo>
                  <a:pt x="10800" y="5536"/>
                  <a:pt x="10855" y="5658"/>
                  <a:pt x="10944" y="5747"/>
                </a:cubicBezTo>
                <a:cubicBezTo>
                  <a:pt x="10944" y="5747"/>
                  <a:pt x="12907" y="7711"/>
                  <a:pt x="12907" y="77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08" name="TextBox 22"/>
          <p:cNvSpPr txBox="1"/>
          <p:nvPr/>
        </p:nvSpPr>
        <p:spPr>
          <a:xfrm>
            <a:off x="1912486" y="1253268"/>
            <a:ext cx="131446" cy="346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AU" sz="2250" b="1" dirty="0" smtClean="0">
                <a:solidFill>
                  <a:srgbClr val="553660"/>
                </a:solidFill>
                <a:latin typeface="Arial Narrow" panose="020B0606020202030204" pitchFamily="34" charset="0"/>
              </a:rPr>
              <a:t>1</a:t>
            </a:r>
            <a:endParaRPr lang="en-US" sz="2250" b="1" dirty="0">
              <a:solidFill>
                <a:srgbClr val="553660"/>
              </a:solidFill>
              <a:latin typeface="Arial Narrow" panose="020B0606020202030204" pitchFamily="34" charset="0"/>
            </a:endParaRPr>
          </a:p>
        </p:txBody>
      </p:sp>
      <p:sp>
        <p:nvSpPr>
          <p:cNvPr id="209" name="Text Placeholder 32"/>
          <p:cNvSpPr txBox="1">
            <a:spLocks/>
          </p:cNvSpPr>
          <p:nvPr/>
        </p:nvSpPr>
        <p:spPr>
          <a:xfrm>
            <a:off x="1122744" y="1631924"/>
            <a:ext cx="1662408" cy="8870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400" dirty="0">
                <a:solidFill>
                  <a:srgbClr val="553660"/>
                </a:solidFill>
                <a:latin typeface="Arial Narrow" panose="020B0606020202030204" pitchFamily="34" charset="0"/>
              </a:rPr>
              <a:t>Ejecutores y operadores con experiencia y especializados en CTeI: mejor calificados en el IGPR.</a:t>
            </a:r>
          </a:p>
        </p:txBody>
      </p:sp>
      <p:cxnSp>
        <p:nvCxnSpPr>
          <p:cNvPr id="210" name="Straight Connector 23"/>
          <p:cNvCxnSpPr/>
          <p:nvPr/>
        </p:nvCxnSpPr>
        <p:spPr>
          <a:xfrm flipV="1">
            <a:off x="1933575" y="2837952"/>
            <a:ext cx="0" cy="16378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2"/>
          <p:cNvSpPr txBox="1"/>
          <p:nvPr/>
        </p:nvSpPr>
        <p:spPr>
          <a:xfrm>
            <a:off x="3284855" y="5962717"/>
            <a:ext cx="131447" cy="346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50" b="1" dirty="0" smtClean="0">
                <a:solidFill>
                  <a:srgbClr val="7A0000"/>
                </a:solidFill>
                <a:latin typeface="Arial Narrow" panose="020B0606020202030204" pitchFamily="34" charset="0"/>
              </a:rPr>
              <a:t>2</a:t>
            </a:r>
            <a:endParaRPr lang="en-US" sz="2250" b="1" dirty="0">
              <a:solidFill>
                <a:srgbClr val="7A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4" name="Text Placeholder 32"/>
          <p:cNvSpPr txBox="1">
            <a:spLocks/>
          </p:cNvSpPr>
          <p:nvPr/>
        </p:nvSpPr>
        <p:spPr>
          <a:xfrm>
            <a:off x="2234726" y="4718110"/>
            <a:ext cx="2394702" cy="12251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400" dirty="0">
                <a:solidFill>
                  <a:srgbClr val="C0392B"/>
                </a:solidFill>
                <a:latin typeface="Arial Narrow" panose="020B0606020202030204" pitchFamily="34" charset="0"/>
              </a:rPr>
              <a:t>Acuerdos robustos de propiedad intelectual y titularidad de bienes y servicios garantizan claridad jurídica en la </a:t>
            </a:r>
            <a:r>
              <a:rPr lang="es-ES" sz="1400" dirty="0" smtClean="0">
                <a:solidFill>
                  <a:srgbClr val="C0392B"/>
                </a:solidFill>
                <a:latin typeface="Arial Narrow" panose="020B0606020202030204" pitchFamily="34" charset="0"/>
              </a:rPr>
              <a:t>ejecución y en la operación.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O" sz="1200" i="1" dirty="0" smtClean="0">
                <a:solidFill>
                  <a:srgbClr val="C0392B"/>
                </a:solidFill>
                <a:latin typeface="Arial Narrow" panose="020B0606020202030204" pitchFamily="34" charset="0"/>
              </a:rPr>
              <a:t>(</a:t>
            </a:r>
            <a:r>
              <a:rPr lang="es-CO" sz="1200" i="1" dirty="0" err="1" smtClean="0">
                <a:solidFill>
                  <a:srgbClr val="C0392B"/>
                </a:solidFill>
                <a:latin typeface="Arial Narrow" panose="020B0606020202030204" pitchFamily="34" charset="0"/>
              </a:rPr>
              <a:t>Ej</a:t>
            </a:r>
            <a:r>
              <a:rPr lang="es-CO" sz="1200" i="1" dirty="0" smtClean="0">
                <a:solidFill>
                  <a:srgbClr val="C0392B"/>
                </a:solidFill>
                <a:latin typeface="Arial Narrow" panose="020B0606020202030204" pitchFamily="34" charset="0"/>
              </a:rPr>
              <a:t>: Proyecto de encadenamiento productivo de fruta pequeña, Antioquia)</a:t>
            </a:r>
            <a:endParaRPr lang="es-ES" sz="1200" i="1" dirty="0">
              <a:solidFill>
                <a:srgbClr val="C0392B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6" name="Straight Connector 39"/>
          <p:cNvCxnSpPr/>
          <p:nvPr/>
        </p:nvCxnSpPr>
        <p:spPr>
          <a:xfrm flipV="1">
            <a:off x="3380534" y="4460915"/>
            <a:ext cx="0" cy="16378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2"/>
          <p:cNvSpPr txBox="1"/>
          <p:nvPr/>
        </p:nvSpPr>
        <p:spPr>
          <a:xfrm>
            <a:off x="4773436" y="1253267"/>
            <a:ext cx="131447" cy="346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50" b="1" dirty="0">
                <a:solidFill>
                  <a:srgbClr val="F39C12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218" name="Text Placeholder 32"/>
          <p:cNvSpPr txBox="1">
            <a:spLocks/>
          </p:cNvSpPr>
          <p:nvPr/>
        </p:nvSpPr>
        <p:spPr>
          <a:xfrm>
            <a:off x="3621370" y="1694721"/>
            <a:ext cx="2237170" cy="8870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400" dirty="0" smtClean="0">
                <a:solidFill>
                  <a:srgbClr val="B77509"/>
                </a:solidFill>
                <a:latin typeface="Arial Narrow" panose="020B0606020202030204" pitchFamily="34" charset="0"/>
              </a:rPr>
              <a:t>Proyectos en los que participa la comunidad: facilitan su ejecucíón y apropiación.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O" sz="1200" i="1" dirty="0" smtClean="0">
                <a:solidFill>
                  <a:srgbClr val="B77509"/>
                </a:solidFill>
                <a:latin typeface="Arial Narrow" panose="020B0606020202030204" pitchFamily="34" charset="0"/>
              </a:rPr>
              <a:t>(</a:t>
            </a:r>
            <a:r>
              <a:rPr lang="es-CO" sz="1200" i="1" dirty="0" err="1" smtClean="0">
                <a:solidFill>
                  <a:srgbClr val="B77509"/>
                </a:solidFill>
                <a:latin typeface="Arial Narrow" panose="020B0606020202030204" pitchFamily="34" charset="0"/>
              </a:rPr>
              <a:t>Ej</a:t>
            </a:r>
            <a:r>
              <a:rPr lang="es-CO" sz="1200" i="1" dirty="0" smtClean="0">
                <a:solidFill>
                  <a:srgbClr val="B77509"/>
                </a:solidFill>
                <a:latin typeface="Arial Narrow" panose="020B0606020202030204" pitchFamily="34" charset="0"/>
              </a:rPr>
              <a:t>: Proyecto sobre productos orgánicos de la seda natural, Cauca)</a:t>
            </a:r>
            <a:endParaRPr lang="es-ES" sz="1200" i="1" dirty="0">
              <a:solidFill>
                <a:srgbClr val="B7750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9" name="Straight Connector 23"/>
          <p:cNvCxnSpPr/>
          <p:nvPr/>
        </p:nvCxnSpPr>
        <p:spPr>
          <a:xfrm flipV="1">
            <a:off x="4794525" y="2851452"/>
            <a:ext cx="0" cy="16378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2"/>
          <p:cNvSpPr txBox="1"/>
          <p:nvPr/>
        </p:nvSpPr>
        <p:spPr>
          <a:xfrm>
            <a:off x="6182331" y="5904341"/>
            <a:ext cx="131447" cy="346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50" b="1" dirty="0">
                <a:solidFill>
                  <a:srgbClr val="9BBB59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221" name="Text Placeholder 32"/>
          <p:cNvSpPr txBox="1">
            <a:spLocks/>
          </p:cNvSpPr>
          <p:nvPr/>
        </p:nvSpPr>
        <p:spPr>
          <a:xfrm>
            <a:off x="5408581" y="4744934"/>
            <a:ext cx="1747130" cy="11390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400" dirty="0">
                <a:solidFill>
                  <a:srgbClr val="9BBB59"/>
                </a:solidFill>
                <a:latin typeface="Arial Narrow" panose="020B0606020202030204" pitchFamily="34" charset="0"/>
              </a:rPr>
              <a:t>Proyectos con planes de mejora cumplidos lograron encauzar su ejecución.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200" i="1" dirty="0">
                <a:solidFill>
                  <a:srgbClr val="9BBB59"/>
                </a:solidFill>
                <a:latin typeface="Arial Narrow" panose="020B0606020202030204" pitchFamily="34" charset="0"/>
              </a:rPr>
              <a:t>   (</a:t>
            </a:r>
            <a:r>
              <a:rPr lang="es-ES" sz="1200" i="1" dirty="0" err="1">
                <a:solidFill>
                  <a:srgbClr val="9BBB59"/>
                </a:solidFill>
                <a:latin typeface="Arial Narrow" panose="020B0606020202030204" pitchFamily="34" charset="0"/>
              </a:rPr>
              <a:t>Ej</a:t>
            </a:r>
            <a:r>
              <a:rPr lang="es-ES" sz="1200" i="1" dirty="0">
                <a:solidFill>
                  <a:srgbClr val="9BBB59"/>
                </a:solidFill>
                <a:latin typeface="Arial Narrow" panose="020B0606020202030204" pitchFamily="34" charset="0"/>
              </a:rPr>
              <a:t>: </a:t>
            </a:r>
            <a:r>
              <a:rPr lang="es-ES" sz="1200" i="1" dirty="0" smtClean="0">
                <a:solidFill>
                  <a:srgbClr val="9BBB59"/>
                </a:solidFill>
                <a:latin typeface="Arial Narrow" panose="020B0606020202030204" pitchFamily="34" charset="0"/>
              </a:rPr>
              <a:t>Proyecto CINER, Vichada).</a:t>
            </a:r>
            <a:endParaRPr lang="es-ES" sz="1200" i="1" dirty="0">
              <a:solidFill>
                <a:srgbClr val="9BBB5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22" name="Straight Connector 39"/>
          <p:cNvCxnSpPr/>
          <p:nvPr/>
        </p:nvCxnSpPr>
        <p:spPr>
          <a:xfrm flipV="1">
            <a:off x="6241484" y="4451265"/>
            <a:ext cx="0" cy="16378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"/>
          <p:cNvSpPr txBox="1"/>
          <p:nvPr/>
        </p:nvSpPr>
        <p:spPr>
          <a:xfrm>
            <a:off x="7692261" y="1255192"/>
            <a:ext cx="131447" cy="346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50" b="1" dirty="0" smtClean="0">
                <a:solidFill>
                  <a:srgbClr val="16A085"/>
                </a:solidFill>
                <a:latin typeface="Arial Narrow" panose="020B0606020202030204" pitchFamily="34" charset="0"/>
              </a:rPr>
              <a:t>5</a:t>
            </a:r>
            <a:endParaRPr lang="en-US" sz="2250" b="1" dirty="0">
              <a:solidFill>
                <a:srgbClr val="16A085"/>
              </a:solidFill>
              <a:latin typeface="Arial Narrow" panose="020B0606020202030204" pitchFamily="34" charset="0"/>
            </a:endParaRPr>
          </a:p>
        </p:txBody>
      </p:sp>
      <p:sp>
        <p:nvSpPr>
          <p:cNvPr id="224" name="Text Placeholder 32"/>
          <p:cNvSpPr txBox="1">
            <a:spLocks/>
          </p:cNvSpPr>
          <p:nvPr/>
        </p:nvSpPr>
        <p:spPr>
          <a:xfrm>
            <a:off x="6472778" y="1599516"/>
            <a:ext cx="2510161" cy="12384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400" dirty="0">
                <a:solidFill>
                  <a:srgbClr val="16A085"/>
                </a:solidFill>
                <a:latin typeface="Arial Narrow" panose="020B0606020202030204" pitchFamily="34" charset="0"/>
              </a:rPr>
              <a:t>Aliados estratégicos facilitan la implementación.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rgbClr val="16A085"/>
                </a:solidFill>
                <a:latin typeface="Arial Narrow" panose="020B0606020202030204" pitchFamily="34" charset="0"/>
              </a:rPr>
              <a:t>    </a:t>
            </a:r>
            <a:r>
              <a:rPr lang="es-ES" sz="1200" i="1" dirty="0">
                <a:solidFill>
                  <a:srgbClr val="16A085"/>
                </a:solidFill>
                <a:latin typeface="Arial Narrow" panose="020B0606020202030204" pitchFamily="34" charset="0"/>
              </a:rPr>
              <a:t>(</a:t>
            </a:r>
            <a:r>
              <a:rPr lang="es-ES" sz="1200" i="1" dirty="0" err="1">
                <a:solidFill>
                  <a:srgbClr val="16A085"/>
                </a:solidFill>
                <a:latin typeface="Arial Narrow" panose="020B0606020202030204" pitchFamily="34" charset="0"/>
              </a:rPr>
              <a:t>Ej</a:t>
            </a:r>
            <a:r>
              <a:rPr lang="es-ES" sz="1200" i="1" dirty="0">
                <a:solidFill>
                  <a:srgbClr val="16A085"/>
                </a:solidFill>
                <a:latin typeface="Arial Narrow" panose="020B0606020202030204" pitchFamily="34" charset="0"/>
              </a:rPr>
              <a:t>: Universidades de reconocida idoneidad y experiencia relacionada con el objeto del </a:t>
            </a:r>
            <a:r>
              <a:rPr lang="es-ES" sz="1200" i="1" dirty="0" smtClean="0">
                <a:solidFill>
                  <a:srgbClr val="16A085"/>
                </a:solidFill>
                <a:latin typeface="Arial Narrow" panose="020B0606020202030204" pitchFamily="34" charset="0"/>
              </a:rPr>
              <a:t>proyecto, tales como la UNAL, </a:t>
            </a:r>
            <a:r>
              <a:rPr lang="es-ES" sz="1200" i="1" dirty="0" err="1" smtClean="0">
                <a:solidFill>
                  <a:srgbClr val="16A085"/>
                </a:solidFill>
                <a:latin typeface="Arial Narrow" panose="020B0606020202030204" pitchFamily="34" charset="0"/>
              </a:rPr>
              <a:t>UniAntioquia</a:t>
            </a:r>
            <a:r>
              <a:rPr lang="es-ES" sz="1200" i="1" dirty="0" smtClean="0">
                <a:solidFill>
                  <a:srgbClr val="16A085"/>
                </a:solidFill>
                <a:latin typeface="Arial Narrow" panose="020B0606020202030204" pitchFamily="34" charset="0"/>
              </a:rPr>
              <a:t> y </a:t>
            </a:r>
            <a:r>
              <a:rPr lang="es-ES" sz="1200" i="1" dirty="0" err="1" smtClean="0">
                <a:solidFill>
                  <a:srgbClr val="16A085"/>
                </a:solidFill>
                <a:latin typeface="Arial Narrow" panose="020B0606020202030204" pitchFamily="34" charset="0"/>
              </a:rPr>
              <a:t>UniCauca</a:t>
            </a:r>
            <a:r>
              <a:rPr lang="es-ES" sz="1200" i="1" dirty="0" smtClean="0">
                <a:solidFill>
                  <a:srgbClr val="16A085"/>
                </a:solidFill>
                <a:latin typeface="Arial Narrow" panose="020B0606020202030204" pitchFamily="34" charset="0"/>
              </a:rPr>
              <a:t>).</a:t>
            </a:r>
            <a:endParaRPr lang="es-ES" sz="1200" i="1" dirty="0">
              <a:solidFill>
                <a:srgbClr val="16A085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25" name="Straight Connector 23"/>
          <p:cNvCxnSpPr/>
          <p:nvPr/>
        </p:nvCxnSpPr>
        <p:spPr>
          <a:xfrm flipV="1">
            <a:off x="7713350" y="2853377"/>
            <a:ext cx="0" cy="16378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"/>
          <p:cNvSpPr txBox="1"/>
          <p:nvPr/>
        </p:nvSpPr>
        <p:spPr>
          <a:xfrm>
            <a:off x="9101156" y="5894691"/>
            <a:ext cx="131447" cy="346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50" b="1" dirty="0" smtClean="0">
                <a:solidFill>
                  <a:srgbClr val="2980B9"/>
                </a:solidFill>
                <a:latin typeface="Arial Narrow" panose="020B0606020202030204" pitchFamily="34" charset="0"/>
              </a:rPr>
              <a:t>6</a:t>
            </a:r>
            <a:endParaRPr lang="en-US" sz="2250" b="1" dirty="0">
              <a:solidFill>
                <a:srgbClr val="2980B9"/>
              </a:solidFill>
              <a:latin typeface="Arial Narrow" panose="020B0606020202030204" pitchFamily="34" charset="0"/>
            </a:endParaRPr>
          </a:p>
        </p:txBody>
      </p:sp>
      <p:sp>
        <p:nvSpPr>
          <p:cNvPr id="227" name="Text Placeholder 32"/>
          <p:cNvSpPr txBox="1">
            <a:spLocks/>
          </p:cNvSpPr>
          <p:nvPr/>
        </p:nvSpPr>
        <p:spPr>
          <a:xfrm>
            <a:off x="8379647" y="4735284"/>
            <a:ext cx="1606633" cy="11390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400" dirty="0">
                <a:solidFill>
                  <a:srgbClr val="2980B9"/>
                </a:solidFill>
                <a:latin typeface="Arial Narrow" panose="020B0606020202030204" pitchFamily="34" charset="0"/>
              </a:rPr>
              <a:t>Proyectos de CTeI </a:t>
            </a:r>
            <a:r>
              <a:rPr lang="es-ES" sz="1400" dirty="0" smtClean="0">
                <a:solidFill>
                  <a:srgbClr val="2980B9"/>
                </a:solidFill>
                <a:latin typeface="Arial Narrow" panose="020B0606020202030204" pitchFamily="34" charset="0"/>
              </a:rPr>
              <a:t>apalancan </a:t>
            </a:r>
            <a:r>
              <a:rPr lang="es-ES" sz="1400" dirty="0">
                <a:solidFill>
                  <a:srgbClr val="2980B9"/>
                </a:solidFill>
                <a:latin typeface="Arial Narrow" panose="020B0606020202030204" pitchFamily="34" charset="0"/>
              </a:rPr>
              <a:t>otras fuentes de financiación.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rgbClr val="2980B9"/>
                </a:solidFill>
                <a:latin typeface="Arial Narrow" panose="020B0606020202030204" pitchFamily="34" charset="0"/>
              </a:rPr>
              <a:t>     (</a:t>
            </a:r>
            <a:r>
              <a:rPr lang="es-ES" sz="1200" i="1" dirty="0" err="1">
                <a:solidFill>
                  <a:srgbClr val="2980B9"/>
                </a:solidFill>
                <a:latin typeface="Arial Narrow" panose="020B0606020202030204" pitchFamily="34" charset="0"/>
              </a:rPr>
              <a:t>Ej</a:t>
            </a:r>
            <a:r>
              <a:rPr lang="es-ES" sz="1200" i="1" dirty="0">
                <a:solidFill>
                  <a:srgbClr val="2980B9"/>
                </a:solidFill>
                <a:latin typeface="Arial Narrow" panose="020B0606020202030204" pitchFamily="34" charset="0"/>
              </a:rPr>
              <a:t>: Departamento de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200" i="1" dirty="0">
                <a:solidFill>
                  <a:srgbClr val="2980B9"/>
                </a:solidFill>
                <a:latin typeface="Arial Narrow" panose="020B0606020202030204" pitchFamily="34" charset="0"/>
              </a:rPr>
              <a:t>      Antioquia)</a:t>
            </a:r>
          </a:p>
        </p:txBody>
      </p:sp>
      <p:cxnSp>
        <p:nvCxnSpPr>
          <p:cNvPr id="228" name="Straight Connector 39"/>
          <p:cNvCxnSpPr/>
          <p:nvPr/>
        </p:nvCxnSpPr>
        <p:spPr>
          <a:xfrm flipV="1">
            <a:off x="9160309" y="4441615"/>
            <a:ext cx="0" cy="16378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"/>
          <p:cNvSpPr txBox="1"/>
          <p:nvPr/>
        </p:nvSpPr>
        <p:spPr>
          <a:xfrm>
            <a:off x="10564786" y="1257117"/>
            <a:ext cx="131447" cy="346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50" b="1" dirty="0" smtClean="0">
                <a:solidFill>
                  <a:srgbClr val="2C3E50"/>
                </a:solidFill>
                <a:latin typeface="Arial Narrow" panose="020B0606020202030204" pitchFamily="34" charset="0"/>
              </a:rPr>
              <a:t>7</a:t>
            </a:r>
            <a:endParaRPr lang="en-US" sz="2250" b="1" dirty="0">
              <a:solidFill>
                <a:srgbClr val="2C3E50"/>
              </a:solidFill>
              <a:latin typeface="Arial Narrow" panose="020B0606020202030204" pitchFamily="34" charset="0"/>
            </a:endParaRPr>
          </a:p>
        </p:txBody>
      </p:sp>
      <p:sp>
        <p:nvSpPr>
          <p:cNvPr id="230" name="Text Placeholder 32"/>
          <p:cNvSpPr txBox="1">
            <a:spLocks/>
          </p:cNvSpPr>
          <p:nvPr/>
        </p:nvSpPr>
        <p:spPr>
          <a:xfrm>
            <a:off x="9670230" y="1640696"/>
            <a:ext cx="1950752" cy="1043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400" dirty="0">
                <a:solidFill>
                  <a:srgbClr val="2C3E50"/>
                </a:solidFill>
                <a:latin typeface="Arial Narrow" panose="020B0606020202030204" pitchFamily="34" charset="0"/>
              </a:rPr>
              <a:t>Entidades ejecutoras con oficinas especializadas en formulación y monitoreo a proyectos </a:t>
            </a:r>
            <a:endParaRPr lang="es-ES" sz="1400" dirty="0" smtClean="0">
              <a:solidFill>
                <a:srgbClr val="2C3E50"/>
              </a:solidFill>
              <a:latin typeface="Arial Narrow" panose="020B0606020202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200" i="1" dirty="0" smtClean="0">
                <a:solidFill>
                  <a:srgbClr val="2C3E50"/>
                </a:solidFill>
                <a:latin typeface="Arial Narrow" panose="020B0606020202030204" pitchFamily="34" charset="0"/>
              </a:rPr>
              <a:t>(</a:t>
            </a:r>
            <a:r>
              <a:rPr lang="es-ES" sz="1200" i="1" dirty="0" err="1">
                <a:solidFill>
                  <a:srgbClr val="2C3E50"/>
                </a:solidFill>
                <a:latin typeface="Arial Narrow" panose="020B0606020202030204" pitchFamily="34" charset="0"/>
              </a:rPr>
              <a:t>Ej</a:t>
            </a:r>
            <a:r>
              <a:rPr lang="es-ES" sz="1200" i="1" dirty="0">
                <a:solidFill>
                  <a:srgbClr val="2C3E50"/>
                </a:solidFill>
                <a:latin typeface="Arial Narrow" panose="020B0606020202030204" pitchFamily="34" charset="0"/>
              </a:rPr>
              <a:t>: PMO en Ruta N Medellín)</a:t>
            </a:r>
          </a:p>
        </p:txBody>
      </p:sp>
      <p:cxnSp>
        <p:nvCxnSpPr>
          <p:cNvPr id="231" name="Straight Connector 23"/>
          <p:cNvCxnSpPr/>
          <p:nvPr/>
        </p:nvCxnSpPr>
        <p:spPr>
          <a:xfrm flipV="1">
            <a:off x="10585875" y="2855302"/>
            <a:ext cx="0" cy="16378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r>
              <a:rPr lang="es-CO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V</a:t>
            </a:r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Resultados del SMSCE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3195" y="1555407"/>
            <a:ext cx="10457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s-CO" sz="3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Consideraciones generales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Recursos </a:t>
            </a: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e inversiones en CTeI.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Estado de los proyectos aprobados por el OCAD del FCTeI.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Ejecución de los proyectos a partir del Índice de Gestión de Proyectos de Regalías (IGPR).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Resultados del SMCE.</a:t>
            </a:r>
            <a:endParaRPr lang="es-CO" sz="3000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CO" sz="3000" dirty="0">
                <a:latin typeface="Arial Narrow" panose="020B0606020202030204" pitchFamily="34" charset="0"/>
              </a:rPr>
              <a:t>Propuestas y oportunidades de mejora </a:t>
            </a:r>
            <a:r>
              <a:rPr lang="es-CO" sz="3000" dirty="0" smtClean="0">
                <a:latin typeface="Arial Narrow" panose="020B0606020202030204" pitchFamily="34" charset="0"/>
              </a:rPr>
              <a:t>para </a:t>
            </a:r>
            <a:r>
              <a:rPr lang="es-CO" sz="3000" dirty="0">
                <a:latin typeface="Arial Narrow" panose="020B0606020202030204" pitchFamily="34" charset="0"/>
              </a:rPr>
              <a:t>la gestión de recursos del FCTeI.</a:t>
            </a:r>
          </a:p>
          <a:p>
            <a:pPr marL="342900" indent="-342900">
              <a:buAutoNum type="romanUcPeriod"/>
            </a:pPr>
            <a:endParaRPr lang="es-CO" sz="3000" dirty="0">
              <a:latin typeface="Arial Narrow" panose="020B060602020203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Contenido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7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0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531207" y="2945896"/>
            <a:ext cx="6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Herramientas: 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Índice Departamental de Innovación de Colombia .</a:t>
            </a:r>
          </a:p>
          <a:p>
            <a:r>
              <a:rPr lang="es-CO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                  		- </a:t>
            </a:r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Atlas de Complejidad Económica 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12 Pentágono"/>
          <p:cNvSpPr/>
          <p:nvPr/>
        </p:nvSpPr>
        <p:spPr>
          <a:xfrm>
            <a:off x="627320" y="1261686"/>
            <a:ext cx="10717619" cy="558131"/>
          </a:xfrm>
          <a:prstGeom prst="homePlate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1. </a:t>
            </a:r>
            <a:r>
              <a:rPr lang="es-ES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Garantizar la pertinencia en la planeación de las inversiones del FCTeI: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27320" y="2053997"/>
            <a:ext cx="1071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</a:rPr>
              <a:t>Articular los ejercicios de planeación regional y los proyectos priorizados en los PAED, con base en </a:t>
            </a:r>
            <a:r>
              <a:rPr lang="es-ES" u="sng" dirty="0">
                <a:latin typeface="Arial Narrow" panose="020B0606020202030204" pitchFamily="34" charset="0"/>
              </a:rPr>
              <a:t>diagnósticos y estudios de línea base </a:t>
            </a:r>
            <a:r>
              <a:rPr lang="es-ES" dirty="0">
                <a:latin typeface="Arial Narrow" panose="020B0606020202030204" pitchFamily="34" charset="0"/>
              </a:rPr>
              <a:t>que reflejen las necesidades y particularidades de los territorios.</a:t>
            </a:r>
          </a:p>
        </p:txBody>
      </p:sp>
      <p:sp>
        <p:nvSpPr>
          <p:cNvPr id="15" name="14 Pentágono"/>
          <p:cNvSpPr/>
          <p:nvPr/>
        </p:nvSpPr>
        <p:spPr>
          <a:xfrm>
            <a:off x="627320" y="4193056"/>
            <a:ext cx="10717620" cy="558131"/>
          </a:xfrm>
          <a:prstGeom prst="homePlate">
            <a:avLst/>
          </a:prstGeom>
          <a:solidFill>
            <a:srgbClr val="C9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2. </a:t>
            </a:r>
            <a:r>
              <a:rPr 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Elaborar </a:t>
            </a:r>
            <a:r>
              <a:rPr lang="es-ES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un manual operativo para acceder a los recursos del FCTeI: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08707" y="5081656"/>
            <a:ext cx="1071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s-ES" dirty="0" smtClean="0">
                <a:latin typeface="Arial Narrow" panose="020B0606020202030204" pitchFamily="34" charset="0"/>
              </a:rPr>
              <a:t>Establecer los </a:t>
            </a:r>
            <a:r>
              <a:rPr lang="es-ES" u="sng" dirty="0" smtClean="0">
                <a:latin typeface="Arial Narrow" panose="020B0606020202030204" pitchFamily="34" charset="0"/>
              </a:rPr>
              <a:t>lineamientos </a:t>
            </a:r>
            <a:r>
              <a:rPr lang="es-ES" u="sng" dirty="0">
                <a:latin typeface="Arial Narrow" panose="020B0606020202030204" pitchFamily="34" charset="0"/>
              </a:rPr>
              <a:t>y procedimientos específicos</a:t>
            </a:r>
            <a:r>
              <a:rPr lang="es-ES" dirty="0">
                <a:latin typeface="Arial Narrow" panose="020B0606020202030204" pitchFamily="34" charset="0"/>
              </a:rPr>
              <a:t> para la presentación de los proyectos de </a:t>
            </a:r>
            <a:r>
              <a:rPr lang="es-ES" dirty="0" smtClean="0">
                <a:latin typeface="Arial Narrow" panose="020B0606020202030204" pitchFamily="34" charset="0"/>
              </a:rPr>
              <a:t>CTeI.</a:t>
            </a:r>
            <a:endParaRPr lang="es-ES" dirty="0">
              <a:latin typeface="Arial Narrow" panose="020B0606020202030204" pitchFamily="34" charset="0"/>
            </a:endParaRPr>
          </a:p>
          <a:p>
            <a:endParaRPr lang="es-CO" dirty="0">
              <a:latin typeface="Arial Narrow" panose="020B0606020202030204" pitchFamily="34" charset="0"/>
            </a:endParaRPr>
          </a:p>
        </p:txBody>
      </p:sp>
      <p:grpSp>
        <p:nvGrpSpPr>
          <p:cNvPr id="8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9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  <p:sp>
        <p:nvSpPr>
          <p:cNvPr id="14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VI. Propuestas sobre la gestión de recursos del FCTeI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05114" y="937549"/>
            <a:ext cx="929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66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3195" y="1555407"/>
            <a:ext cx="10457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s-CO" sz="3000" dirty="0" smtClean="0">
                <a:latin typeface="Arial Narrow" panose="020B0606020202030204" pitchFamily="34" charset="0"/>
              </a:rPr>
              <a:t>Consideraciones generales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 smtClean="0">
                <a:latin typeface="Arial Narrow" panose="020B0606020202030204" pitchFamily="34" charset="0"/>
              </a:rPr>
              <a:t>Recursos </a:t>
            </a:r>
            <a:r>
              <a:rPr lang="es-CO" sz="3000" dirty="0">
                <a:latin typeface="Arial Narrow" panose="020B0606020202030204" pitchFamily="34" charset="0"/>
              </a:rPr>
              <a:t>e inversiones en CTeI.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>
                <a:latin typeface="Arial Narrow" panose="020B0606020202030204" pitchFamily="34" charset="0"/>
              </a:rPr>
              <a:t>Estado de los proyectos aprobados por el OCAD del FCTeI.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>
                <a:latin typeface="Arial Narrow" panose="020B0606020202030204" pitchFamily="34" charset="0"/>
              </a:rPr>
              <a:t>Ejecución de los proyectos a partir del Índice de Gestión de Proyectos de Regalías (IGPR).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 smtClean="0">
                <a:latin typeface="Arial Narrow" panose="020B0606020202030204" pitchFamily="34" charset="0"/>
              </a:rPr>
              <a:t>Resultados del SMCE.</a:t>
            </a:r>
            <a:endParaRPr lang="es-CO" sz="3000" dirty="0"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CO" sz="3000" dirty="0">
                <a:latin typeface="Arial Narrow" panose="020B0606020202030204" pitchFamily="34" charset="0"/>
              </a:rPr>
              <a:t>Propuestas y oportunidades de mejora </a:t>
            </a:r>
            <a:r>
              <a:rPr lang="es-CO" sz="3000" dirty="0" smtClean="0">
                <a:latin typeface="Arial Narrow" panose="020B0606020202030204" pitchFamily="34" charset="0"/>
              </a:rPr>
              <a:t>para </a:t>
            </a:r>
            <a:r>
              <a:rPr lang="es-CO" sz="3000" dirty="0">
                <a:latin typeface="Arial Narrow" panose="020B0606020202030204" pitchFamily="34" charset="0"/>
              </a:rPr>
              <a:t>la gestión de recursos del FCTeI.</a:t>
            </a:r>
          </a:p>
          <a:p>
            <a:pPr marL="342900" indent="-342900">
              <a:buAutoNum type="romanUcPeriod"/>
            </a:pPr>
            <a:endParaRPr lang="es-CO" sz="3000" dirty="0">
              <a:latin typeface="Arial Narrow" panose="020B060602020203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Contenido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7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82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627319" y="1780961"/>
            <a:ext cx="1071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Narrow" panose="020B0606020202030204" pitchFamily="34" charset="0"/>
              </a:rPr>
              <a:t>Articular acciones entre Colciencias y DNP para clarificar  </a:t>
            </a:r>
            <a:r>
              <a:rPr lang="es-ES" dirty="0">
                <a:latin typeface="Arial Narrow" panose="020B0606020202030204" pitchFamily="34" charset="0"/>
              </a:rPr>
              <a:t>la relación entre los subsectores de SUIFP-SGR (A), las líneas programáticas de inversión (B) y las tipologías de la nueva Guía Sectorial (C).</a:t>
            </a:r>
          </a:p>
        </p:txBody>
      </p:sp>
      <p:grpSp>
        <p:nvGrpSpPr>
          <p:cNvPr id="8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9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  <p:sp>
        <p:nvSpPr>
          <p:cNvPr id="13" name="12 Pentágono"/>
          <p:cNvSpPr/>
          <p:nvPr/>
        </p:nvSpPr>
        <p:spPr>
          <a:xfrm>
            <a:off x="627320" y="1034899"/>
            <a:ext cx="10717619" cy="558131"/>
          </a:xfrm>
          <a:prstGeom prst="homePlate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  <a:r>
              <a:rPr lang="es-CO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Coordinar acciones para definir la clasificación de los proyectos en el SUIFP-SGR:</a:t>
            </a:r>
            <a:endParaRPr lang="es-ES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VI. Propuestas sobre la gestión de recursos del FCTeI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1" t="29905" r="53861" b="55024"/>
          <a:stretch/>
        </p:blipFill>
        <p:spPr bwMode="auto">
          <a:xfrm>
            <a:off x="511570" y="2526075"/>
            <a:ext cx="2983981" cy="143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6" t="49367" r="43702" b="23576"/>
          <a:stretch/>
        </p:blipFill>
        <p:spPr bwMode="auto">
          <a:xfrm>
            <a:off x="3578861" y="2519892"/>
            <a:ext cx="4083575" cy="249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t="32527" r="43892" b="27481"/>
          <a:stretch/>
        </p:blipFill>
        <p:spPr bwMode="auto">
          <a:xfrm>
            <a:off x="7752369" y="2519892"/>
            <a:ext cx="4019082" cy="36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0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627319" y="1948094"/>
            <a:ext cx="107176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200" dirty="0">
                <a:latin typeface="Arial Narrow" panose="020B0606020202030204" pitchFamily="34" charset="0"/>
              </a:rPr>
              <a:t>Identificar la </a:t>
            </a:r>
            <a:r>
              <a:rPr lang="es-ES" sz="2200" u="sng" dirty="0">
                <a:latin typeface="Arial Narrow" panose="020B0606020202030204" pitchFamily="34" charset="0"/>
              </a:rPr>
              <a:t>tipología</a:t>
            </a:r>
            <a:r>
              <a:rPr lang="es-ES" sz="2200" dirty="0">
                <a:latin typeface="Arial Narrow" panose="020B0606020202030204" pitchFamily="34" charset="0"/>
              </a:rPr>
              <a:t> en documento técnico y MGA para reconocer características y actividades correspondientes, según la nueva Guía Sectorial.</a:t>
            </a:r>
          </a:p>
          <a:p>
            <a:endParaRPr lang="es-ES" sz="2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200" dirty="0" smtClean="0">
                <a:latin typeface="Arial Narrow" panose="020B0606020202030204" pitchFamily="34" charset="0"/>
              </a:rPr>
              <a:t>Establecer </a:t>
            </a:r>
            <a:r>
              <a:rPr lang="es-CO" sz="2200" dirty="0">
                <a:latin typeface="Arial Narrow" panose="020B0606020202030204" pitchFamily="34" charset="0"/>
              </a:rPr>
              <a:t>conveniencia y criterios para la </a:t>
            </a:r>
            <a:r>
              <a:rPr lang="es-CO" sz="2200" u="sng" dirty="0">
                <a:latin typeface="Arial Narrow" panose="020B0606020202030204" pitchFamily="34" charset="0"/>
              </a:rPr>
              <a:t>combinación de varias tipologías </a:t>
            </a:r>
            <a:r>
              <a:rPr lang="es-CO" sz="2200" dirty="0">
                <a:latin typeface="Arial Narrow" panose="020B0606020202030204" pitchFamily="34" charset="0"/>
              </a:rPr>
              <a:t>dentro de un mismo proyecto.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2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200" dirty="0" smtClean="0">
                <a:latin typeface="Arial Narrow" panose="020B0606020202030204" pitchFamily="34" charset="0"/>
              </a:rPr>
              <a:t>Si </a:t>
            </a:r>
            <a:r>
              <a:rPr lang="es-CO" sz="2200" dirty="0">
                <a:latin typeface="Arial Narrow" panose="020B0606020202030204" pitchFamily="34" charset="0"/>
              </a:rPr>
              <a:t>un proyecto aplica a 2 o más tipologías, articular los diferentes componentes: cronograma, recursos y responsables de cada actividad.</a:t>
            </a:r>
            <a:endParaRPr lang="es-ES" sz="2200" dirty="0">
              <a:latin typeface="Arial Narrow" panose="020B060602020203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861388" y="5070795"/>
            <a:ext cx="6645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Herramientas</a:t>
            </a:r>
            <a:r>
              <a:rPr lang="es-CO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:  	</a:t>
            </a:r>
            <a:r>
              <a:rPr lang="es-C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Plan operativo .</a:t>
            </a:r>
          </a:p>
          <a:p>
            <a:r>
              <a:rPr lang="es-CO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                  	- </a:t>
            </a:r>
            <a:r>
              <a:rPr lang="es-ES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Estructura desglosada de trabajo (EDT).</a:t>
            </a:r>
            <a:endParaRPr lang="es-ES" sz="2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8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9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  <p:sp>
        <p:nvSpPr>
          <p:cNvPr id="11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VI. Propuestas sobre la gestión de recursos del FCTeI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12 Pentágono"/>
          <p:cNvSpPr/>
          <p:nvPr/>
        </p:nvSpPr>
        <p:spPr>
          <a:xfrm>
            <a:off x="627320" y="1003000"/>
            <a:ext cx="10717619" cy="558131"/>
          </a:xfrm>
          <a:prstGeom prst="homePlate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4</a:t>
            </a:r>
            <a:r>
              <a:rPr lang="es-CO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Indicar la tipología correspondiente para cada proyecto:</a:t>
            </a:r>
            <a:endParaRPr lang="es-ES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627320" y="1522201"/>
            <a:ext cx="107176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200" dirty="0">
                <a:latin typeface="Arial Narrow" panose="020B0606020202030204" pitchFamily="34" charset="0"/>
              </a:rPr>
              <a:t>Identificar el alcance final de cada proyecto con el cual se mide el objetivo general</a:t>
            </a:r>
            <a:r>
              <a:rPr lang="es-ES" sz="2200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2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200" dirty="0">
                <a:latin typeface="Arial Narrow" panose="020B0606020202030204" pitchFamily="34" charset="0"/>
              </a:rPr>
              <a:t>Incluir el </a:t>
            </a:r>
            <a:r>
              <a:rPr lang="es-ES" sz="2200" u="sng" dirty="0">
                <a:latin typeface="Arial Narrow" panose="020B0606020202030204" pitchFamily="34" charset="0"/>
              </a:rPr>
              <a:t>producto final</a:t>
            </a:r>
            <a:r>
              <a:rPr lang="es-ES" sz="2200" dirty="0">
                <a:latin typeface="Arial Narrow" panose="020B0606020202030204" pitchFamily="34" charset="0"/>
              </a:rPr>
              <a:t>, asociado a las nuevas tipologías</a:t>
            </a:r>
            <a:r>
              <a:rPr lang="es-ES" sz="2200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2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200" dirty="0">
                <a:latin typeface="Arial Narrow" panose="020B0606020202030204" pitchFamily="34" charset="0"/>
              </a:rPr>
              <a:t>Definir la </a:t>
            </a:r>
            <a:r>
              <a:rPr lang="es-CO" sz="2200" u="sng" dirty="0">
                <a:latin typeface="Arial Narrow" panose="020B0606020202030204" pitchFamily="34" charset="0"/>
              </a:rPr>
              <a:t>fórmula de cálculo del avance físico global </a:t>
            </a:r>
            <a:r>
              <a:rPr lang="es-CO" sz="2200" dirty="0">
                <a:latin typeface="Arial Narrow" panose="020B0606020202030204" pitchFamily="34" charset="0"/>
              </a:rPr>
              <a:t>para la fase de ejecución.</a:t>
            </a:r>
            <a:endParaRPr lang="es-ES" sz="2200" dirty="0">
              <a:latin typeface="Arial Narrow" panose="020B0606020202030204" pitchFamily="34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VI. Propuestas sobre la gestión de recursos del FCTeI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12 Pentágono"/>
          <p:cNvSpPr/>
          <p:nvPr/>
        </p:nvSpPr>
        <p:spPr>
          <a:xfrm>
            <a:off x="627320" y="831445"/>
            <a:ext cx="10717619" cy="558131"/>
          </a:xfrm>
          <a:prstGeom prst="homePlate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5. </a:t>
            </a:r>
            <a:r>
              <a:rPr 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Revisar la definición del alcance de los proyectos:</a:t>
            </a:r>
            <a:endParaRPr lang="es-ES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33057" y="3480802"/>
            <a:ext cx="10097426" cy="33701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Ejemplos</a:t>
            </a:r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:  </a:t>
            </a:r>
            <a:r>
              <a:rPr 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  </a:t>
            </a:r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Producto sugerido por tipología de proyectos:</a:t>
            </a:r>
          </a:p>
          <a:p>
            <a:endParaRPr lang="es-CO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  </a:t>
            </a:r>
            <a:r>
              <a:rPr lang="es-ES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Investigación y Desarrollo Experimental (I+D)</a:t>
            </a:r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: No. de trabajos (publicaciones/ libros).</a:t>
            </a:r>
          </a:p>
          <a:p>
            <a:r>
              <a:rPr lang="es-CO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es-CO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			       No. </a:t>
            </a:r>
            <a:r>
              <a:rPr lang="es-CO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</a:t>
            </a:r>
            <a:r>
              <a:rPr lang="es-CO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 productos (plantas piloto/ prototipos/ dispositivos).</a:t>
            </a:r>
          </a:p>
          <a:p>
            <a:endParaRPr lang="es-ES" sz="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CO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es-CO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  </a:t>
            </a:r>
            <a:r>
              <a:rPr lang="es-CO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Formación y capacitación científica y tecnológica de capital humano</a:t>
            </a:r>
            <a:r>
              <a:rPr lang="es-CO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: No. de becas de maestría.</a:t>
            </a:r>
          </a:p>
          <a:p>
            <a:r>
              <a:rPr lang="es-CO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es-CO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					         No. de becas de doctorado.</a:t>
            </a:r>
          </a:p>
          <a:p>
            <a:r>
              <a:rPr lang="es-CO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es-CO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  </a:t>
            </a:r>
            <a:r>
              <a:rPr lang="es-CO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Apropiación Social de la CTeI</a:t>
            </a:r>
            <a:r>
              <a:rPr lang="es-CO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:  No. de centros de ciencia creados.</a:t>
            </a:r>
          </a:p>
          <a:p>
            <a:r>
              <a:rPr lang="es-CO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es-CO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		No. de niños en grupos de investigación Ondas.</a:t>
            </a:r>
          </a:p>
          <a:p>
            <a:r>
              <a:rPr lang="es-CO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es-CO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		No. de becas para jóvenes investigadores.</a:t>
            </a:r>
          </a:p>
          <a:p>
            <a:endParaRPr lang="es-CO" sz="6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CO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es-CO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  </a:t>
            </a:r>
            <a:r>
              <a:rPr lang="es-CO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Innovación</a:t>
            </a:r>
            <a:r>
              <a:rPr lang="es-CO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:   No. de productos generados/ mejorados por la innovación.</a:t>
            </a:r>
          </a:p>
          <a:p>
            <a:r>
              <a:rPr lang="es-CO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es-CO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       No. de centros de innovación creados.</a:t>
            </a:r>
            <a:endParaRPr lang="es-E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927571" y="1516329"/>
            <a:ext cx="873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</a:rPr>
              <a:t>Generar un banco de indicadores para la MGA en relación con las nuevas tipologías de proyectos: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767389" y="1831241"/>
            <a:ext cx="4814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latin typeface="Arial Narrow" panose="020B0606020202030204" pitchFamily="34" charset="0"/>
              </a:rPr>
              <a:t>Producto.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latin typeface="Arial Narrow" panose="020B0606020202030204" pitchFamily="34" charset="0"/>
              </a:rPr>
              <a:t>Resultado.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latin typeface="Arial Narrow" panose="020B0606020202030204" pitchFamily="34" charset="0"/>
              </a:rPr>
              <a:t>Impacto.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27319" y="3444465"/>
            <a:ext cx="1071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 Narrow" panose="020B0606020202030204" pitchFamily="34" charset="0"/>
              </a:rPr>
              <a:t>Garantizar que el rol, tiempo de dedicación y costo del talento humano estén asociados a las actividades del proyecto, y no a gastos recurrentes.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27319" y="4883727"/>
            <a:ext cx="873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 Narrow" panose="020B0606020202030204" pitchFamily="34" charset="0"/>
              </a:rPr>
              <a:t>Revisar que en el cronograma se programen todas las actividades de apoyo.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533057" y="5251730"/>
            <a:ext cx="10097426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Ejemplos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:  	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  </a:t>
            </a:r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Las convocatorias 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(en proyectos como Ondas, Jóvenes Investigadores, Nexo Global y Regionalización de Convocatorias </a:t>
            </a:r>
            <a:r>
              <a:rPr lang="es-E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Nales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). </a:t>
            </a:r>
          </a:p>
          <a:p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-  La aprobación de los trabajos de grado 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(en proyectos de Formación de Alto Nivel).</a:t>
            </a:r>
          </a:p>
          <a:p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-  El proceso de publicación en revistas indexadas 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(en proyectos de Investigación).</a:t>
            </a:r>
            <a:endParaRPr lang="es-E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-  El trámite de patentes 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(en proyectos de Innovación). </a:t>
            </a:r>
            <a:endParaRPr lang="es-E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-  La consecución de licencias, permisos y requisitos legales 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(en proyectos de investigación, construcción de infraestructura, 	    entre otros).</a:t>
            </a: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VI. Propuestas sobre la gestión de recursos del FCTeI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12 Pentágono"/>
          <p:cNvSpPr/>
          <p:nvPr/>
        </p:nvSpPr>
        <p:spPr>
          <a:xfrm>
            <a:off x="627320" y="831445"/>
            <a:ext cx="10717619" cy="558131"/>
          </a:xfrm>
          <a:prstGeom prst="homePlate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6</a:t>
            </a:r>
            <a:r>
              <a:rPr lang="es-CO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Verificar la consistencia y coherencia de los indicadores:</a:t>
            </a:r>
            <a:endParaRPr lang="es-ES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12 Pentágono"/>
          <p:cNvSpPr/>
          <p:nvPr/>
        </p:nvSpPr>
        <p:spPr>
          <a:xfrm>
            <a:off x="627320" y="2798886"/>
            <a:ext cx="10717619" cy="558131"/>
          </a:xfrm>
          <a:prstGeom prst="homePlate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7. </a:t>
            </a:r>
            <a:r>
              <a:rPr 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Revisar el rol del talento humano en el cumplimiento de los objetivos:</a:t>
            </a:r>
            <a:endParaRPr lang="es-ES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12 Pentágono"/>
          <p:cNvSpPr/>
          <p:nvPr/>
        </p:nvSpPr>
        <p:spPr>
          <a:xfrm>
            <a:off x="627319" y="4208196"/>
            <a:ext cx="10717619" cy="558131"/>
          </a:xfrm>
          <a:prstGeom prst="homePlate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8</a:t>
            </a:r>
            <a:r>
              <a:rPr lang="es-CO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Verificar la suficiencia en la programación del plazo total de ejecución:</a:t>
            </a:r>
            <a:endParaRPr lang="es-ES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10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  <p:sp>
        <p:nvSpPr>
          <p:cNvPr id="14" name="13 CuadroTexto"/>
          <p:cNvSpPr txBox="1"/>
          <p:nvPr/>
        </p:nvSpPr>
        <p:spPr>
          <a:xfrm>
            <a:off x="627319" y="2006633"/>
            <a:ext cx="10717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Arial Narrow" panose="020B0606020202030204" pitchFamily="34" charset="0"/>
              </a:rPr>
              <a:t>Seleccionar entidades idóneas y con suficiente experiencia.</a:t>
            </a:r>
          </a:p>
          <a:p>
            <a:endParaRPr lang="es-ES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latin typeface="Arial Narrow" panose="020B0606020202030204" pitchFamily="34" charset="0"/>
              </a:rPr>
              <a:t>Tener en cuenta la información del </a:t>
            </a:r>
            <a:r>
              <a:rPr lang="es-CO" u="sng" dirty="0">
                <a:latin typeface="Arial Narrow" panose="020B0606020202030204" pitchFamily="34" charset="0"/>
              </a:rPr>
              <a:t>IGPR</a:t>
            </a:r>
            <a:r>
              <a:rPr lang="es-CO" dirty="0">
                <a:latin typeface="Arial Narrow" panose="020B0606020202030204" pitchFamily="34" charset="0"/>
              </a:rPr>
              <a:t> y </a:t>
            </a:r>
            <a:r>
              <a:rPr lang="es-CO" u="sng" dirty="0">
                <a:latin typeface="Arial Narrow" panose="020B0606020202030204" pitchFamily="34" charset="0"/>
              </a:rPr>
              <a:t>las alertas del SMSCE </a:t>
            </a:r>
            <a:r>
              <a:rPr lang="es-CO" dirty="0">
                <a:latin typeface="Arial Narrow" panose="020B0606020202030204" pitchFamily="34" charset="0"/>
              </a:rPr>
              <a:t>para la designación de los </a:t>
            </a:r>
            <a:r>
              <a:rPr lang="es-CO" b="1" dirty="0">
                <a:latin typeface="Arial Narrow" panose="020B0606020202030204" pitchFamily="34" charset="0"/>
              </a:rPr>
              <a:t>ejecutores</a:t>
            </a:r>
            <a:r>
              <a:rPr lang="es-CO" dirty="0">
                <a:latin typeface="Arial Narrow" panose="020B0606020202030204" pitchFamily="34" charset="0"/>
              </a:rPr>
              <a:t> de los proyectos.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latin typeface="Arial Narrow" panose="020B0606020202030204" pitchFamily="34" charset="0"/>
              </a:rPr>
              <a:t>Generar orientaciones sobre la </a:t>
            </a:r>
            <a:r>
              <a:rPr lang="es-CO" b="1" dirty="0">
                <a:latin typeface="Arial Narrow" panose="020B0606020202030204" pitchFamily="34" charset="0"/>
              </a:rPr>
              <a:t>supervisión</a:t>
            </a:r>
            <a:r>
              <a:rPr lang="es-CO" dirty="0">
                <a:latin typeface="Arial Narrow" panose="020B0606020202030204" pitchFamily="34" charset="0"/>
              </a:rPr>
              <a:t> e </a:t>
            </a:r>
            <a:r>
              <a:rPr lang="es-CO" b="1" dirty="0">
                <a:latin typeface="Arial Narrow" panose="020B0606020202030204" pitchFamily="34" charset="0"/>
              </a:rPr>
              <a:t>interventoría </a:t>
            </a:r>
            <a:r>
              <a:rPr lang="es-CO" dirty="0">
                <a:latin typeface="Arial Narrow" panose="020B0606020202030204" pitchFamily="34" charset="0"/>
              </a:rPr>
              <a:t>de los proyectos de CTeI, con base en las nuevas tipologías y sus ACTI.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27318" y="4923612"/>
            <a:ext cx="10717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Arial Narrow" panose="020B0606020202030204" pitchFamily="34" charset="0"/>
              </a:rPr>
              <a:t>Revisar por motivos de conveniencia, la selección de contratista a través de la modalidad de contratación directa con el fin de </a:t>
            </a:r>
            <a:r>
              <a:rPr lang="es-ES" dirty="0" smtClean="0">
                <a:latin typeface="Arial Narrow" panose="020B0606020202030204" pitchFamily="34" charset="0"/>
              </a:rPr>
              <a:t>garantizar el </a:t>
            </a:r>
            <a:r>
              <a:rPr lang="es-ES" u="sng" dirty="0" smtClean="0">
                <a:latin typeface="Arial Narrow" panose="020B0606020202030204" pitchFamily="34" charset="0"/>
              </a:rPr>
              <a:t>cumplimiento, resultados e impactos obtenidos</a:t>
            </a:r>
            <a:r>
              <a:rPr lang="es-ES" dirty="0" smtClean="0">
                <a:latin typeface="Arial Narrow" panose="020B0606020202030204" pitchFamily="34" charset="0"/>
              </a:rPr>
              <a:t> previstos en las inversiones del sector CTeI.</a:t>
            </a:r>
            <a:endParaRPr lang="es-ES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>
                <a:latin typeface="Arial Narrow" panose="020B0606020202030204" pitchFamily="34" charset="0"/>
              </a:rPr>
              <a:t>D</a:t>
            </a:r>
            <a:r>
              <a:rPr lang="es-CO" dirty="0" smtClean="0">
                <a:latin typeface="Arial Narrow" panose="020B0606020202030204" pitchFamily="34" charset="0"/>
              </a:rPr>
              <a:t>efinir el alcance de esta modalidad, y evaluar requisitos y criterios que permitan la transparencia en los procesos de selección y la idoneidad de los contratistas en la ejecución.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VI. Propuestas sobre la gestión de recursos del FCTeI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12 Pentágono"/>
          <p:cNvSpPr/>
          <p:nvPr/>
        </p:nvSpPr>
        <p:spPr>
          <a:xfrm>
            <a:off x="627320" y="1000146"/>
            <a:ext cx="10717619" cy="855948"/>
          </a:xfrm>
          <a:prstGeom prst="homePlate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9</a:t>
            </a:r>
            <a:r>
              <a:rPr lang="es-CO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es-ES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Garantizar la </a:t>
            </a:r>
            <a:r>
              <a:rPr 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suficiencia e idoneidad de los ejecutores y generar orientaciones sobre la supervisión e interventoría técnica:</a:t>
            </a:r>
            <a:endParaRPr lang="es-ES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12 Pentágono"/>
          <p:cNvSpPr/>
          <p:nvPr/>
        </p:nvSpPr>
        <p:spPr>
          <a:xfrm>
            <a:off x="627317" y="4137116"/>
            <a:ext cx="10717622" cy="548188"/>
          </a:xfrm>
          <a:prstGeom prst="homePlate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 </a:t>
            </a:r>
            <a:r>
              <a:rPr 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Evaluar las causales que justifican la modalidad de contratación </a:t>
            </a:r>
            <a:r>
              <a:rPr lang="es-ES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directa en CTeI</a:t>
            </a:r>
            <a:r>
              <a:rPr 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  <a:endParaRPr lang="es-ES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627318" y="1694187"/>
            <a:ext cx="10717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Arial Narrow" panose="020B0606020202030204" pitchFamily="34" charset="0"/>
              </a:rPr>
              <a:t>Describir  los métodos, técnicas, materiales, equipos, insumos, personal y demás elementos para la comprobación de la(s) hipótesis.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latin typeface="Arial Narrow" panose="020B0606020202030204" pitchFamily="34" charset="0"/>
              </a:rPr>
              <a:t>Facilitar </a:t>
            </a:r>
            <a:r>
              <a:rPr lang="es-CO" dirty="0">
                <a:latin typeface="Arial Narrow" panose="020B0606020202030204" pitchFamily="34" charset="0"/>
              </a:rPr>
              <a:t>tanto la ejecución como el seguimiento </a:t>
            </a:r>
            <a:r>
              <a:rPr lang="es-CO" dirty="0" smtClean="0">
                <a:latin typeface="Arial Narrow" panose="020B0606020202030204" pitchFamily="34" charset="0"/>
              </a:rPr>
              <a:t>de estos proyectos con </a:t>
            </a:r>
            <a:r>
              <a:rPr lang="es-CO" dirty="0">
                <a:latin typeface="Arial Narrow" panose="020B0606020202030204" pitchFamily="34" charset="0"/>
              </a:rPr>
              <a:t>base en la metodología.</a:t>
            </a:r>
            <a:endParaRPr lang="es-ES" dirty="0">
              <a:latin typeface="Arial Narrow" panose="020B0606020202030204" pitchFamily="34" charset="0"/>
            </a:endParaRPr>
          </a:p>
        </p:txBody>
      </p:sp>
      <p:grpSp>
        <p:nvGrpSpPr>
          <p:cNvPr id="9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10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  <p:sp>
        <p:nvSpPr>
          <p:cNvPr id="12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VI. Propuestas sobre la gestión de recursos del FCTeI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12 Pentágono"/>
          <p:cNvSpPr/>
          <p:nvPr/>
        </p:nvSpPr>
        <p:spPr>
          <a:xfrm>
            <a:off x="627319" y="781602"/>
            <a:ext cx="10717619" cy="855948"/>
          </a:xfrm>
          <a:prstGeom prst="homePlate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 </a:t>
            </a:r>
            <a:r>
              <a:rPr 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Establecer criterios mínimos para la metodología en proyectos de Investigación y Desarrollo Experimental (I+D):</a:t>
            </a:r>
            <a:endParaRPr lang="es-ES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27319" y="3285749"/>
            <a:ext cx="10717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Arial Narrow" panose="020B0606020202030204" pitchFamily="34" charset="0"/>
              </a:rPr>
              <a:t>Definir cómo se verifica la sostenibilidad durante el proceso de evaluación por puntajes.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latin typeface="Arial Narrow" panose="020B0606020202030204" pitchFamily="34" charset="0"/>
              </a:rPr>
              <a:t>Evaluar </a:t>
            </a:r>
            <a:r>
              <a:rPr lang="es-CO" dirty="0">
                <a:latin typeface="Arial Narrow" panose="020B0606020202030204" pitchFamily="34" charset="0"/>
              </a:rPr>
              <a:t>cómo se garantizan estas inversiones, cuál es la continuidad de los resultados y cómo se generan capacidades en los territorios.</a:t>
            </a:r>
          </a:p>
        </p:txBody>
      </p:sp>
      <p:sp>
        <p:nvSpPr>
          <p:cNvPr id="17" name="12 Pentágono"/>
          <p:cNvSpPr/>
          <p:nvPr/>
        </p:nvSpPr>
        <p:spPr>
          <a:xfrm>
            <a:off x="627320" y="2695105"/>
            <a:ext cx="10717619" cy="558131"/>
          </a:xfrm>
          <a:prstGeom prst="homePlate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12. </a:t>
            </a:r>
            <a:r>
              <a:rPr 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Definir la sostenibilidad en proyectos de I+D:</a:t>
            </a:r>
            <a:endParaRPr lang="es-ES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27317" y="4824201"/>
            <a:ext cx="1071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Arial Narrow" panose="020B0606020202030204" pitchFamily="34" charset="0"/>
              </a:rPr>
              <a:t>Generar lineamientos sobre estudios, diseños, equipamiento y recurso humano requerido.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latin typeface="Arial Narrow" panose="020B0606020202030204" pitchFamily="34" charset="0"/>
              </a:rPr>
              <a:t>Definir </a:t>
            </a:r>
            <a:r>
              <a:rPr lang="es-CO" dirty="0">
                <a:latin typeface="Arial Narrow" panose="020B0606020202030204" pitchFamily="34" charset="0"/>
              </a:rPr>
              <a:t>los </a:t>
            </a:r>
            <a:r>
              <a:rPr lang="es-CO" u="sng" dirty="0">
                <a:latin typeface="Arial Narrow" panose="020B0606020202030204" pitchFamily="34" charset="0"/>
              </a:rPr>
              <a:t>requisitos para el reconocimiento de Colciencias </a:t>
            </a:r>
            <a:r>
              <a:rPr lang="es-CO" dirty="0">
                <a:latin typeface="Arial Narrow" panose="020B0606020202030204" pitchFamily="34" charset="0"/>
              </a:rPr>
              <a:t>antes de que se construyan.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990805" y="5491011"/>
            <a:ext cx="82103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Ejemplos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:  </a:t>
            </a: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	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  </a:t>
            </a:r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Creación de Centros de Investigación. </a:t>
            </a:r>
          </a:p>
          <a:p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es-E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-  </a:t>
            </a:r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Creación de Centros de Desarrollo Tecnológico. </a:t>
            </a:r>
          </a:p>
          <a:p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es-E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-  </a:t>
            </a:r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Creación de Parques Científicos, Tecnológicos y de Innovación.</a:t>
            </a:r>
          </a:p>
          <a:p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es-E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-  </a:t>
            </a:r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Creación de Centros de Ciencia. </a:t>
            </a:r>
          </a:p>
          <a:p>
            <a:r>
              <a:rPr lang="es-E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	-  </a:t>
            </a:r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Creación de Centros de Innovación. </a:t>
            </a:r>
          </a:p>
        </p:txBody>
      </p:sp>
      <p:sp>
        <p:nvSpPr>
          <p:cNvPr id="20" name="12 Pentágono"/>
          <p:cNvSpPr/>
          <p:nvPr/>
        </p:nvSpPr>
        <p:spPr>
          <a:xfrm>
            <a:off x="627318" y="4256365"/>
            <a:ext cx="10717619" cy="558131"/>
          </a:xfrm>
          <a:prstGeom prst="homePlate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13. </a:t>
            </a:r>
            <a:r>
              <a:rPr 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Definir los requerimientos técnicos en proyectos con infraestructura:</a:t>
            </a:r>
            <a:endParaRPr lang="es-ES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627319" y="1732279"/>
            <a:ext cx="1071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</a:rPr>
              <a:t>Establecer criterios y reglas claras para participar en proyectos que incluyen convocatorias.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627318" y="4052993"/>
            <a:ext cx="107176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</a:rPr>
              <a:t>Establecer aspectos operativos, tales como:</a:t>
            </a:r>
          </a:p>
          <a:p>
            <a:endParaRPr lang="es-ES" dirty="0">
              <a:latin typeface="Arial Narrow" panose="020B0606020202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O" dirty="0">
                <a:latin typeface="Arial Narrow" panose="020B0606020202030204" pitchFamily="34" charset="0"/>
              </a:rPr>
              <a:t>Soportes para el pago de los recursos.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O" dirty="0">
                <a:latin typeface="Arial Narrow" panose="020B0606020202030204" pitchFamily="34" charset="0"/>
              </a:rPr>
              <a:t>Respaldo para su entrega a personas naturales </a:t>
            </a:r>
            <a:r>
              <a:rPr lang="es-CO" sz="1600" dirty="0">
                <a:latin typeface="Arial Narrow" panose="020B0606020202030204" pitchFamily="34" charset="0"/>
              </a:rPr>
              <a:t>(docentes, asesores pedagógicos, </a:t>
            </a:r>
            <a:r>
              <a:rPr lang="es-CO" sz="1600" dirty="0" err="1">
                <a:latin typeface="Arial Narrow" panose="020B0606020202030204" pitchFamily="34" charset="0"/>
              </a:rPr>
              <a:t>co</a:t>
            </a:r>
            <a:r>
              <a:rPr lang="es-CO" sz="1600" dirty="0">
                <a:latin typeface="Arial Narrow" panose="020B0606020202030204" pitchFamily="34" charset="0"/>
              </a:rPr>
              <a:t>-investigadores)</a:t>
            </a:r>
            <a:r>
              <a:rPr lang="es-CO" dirty="0">
                <a:latin typeface="Arial Narrow" panose="020B0606020202030204" pitchFamily="34" charset="0"/>
              </a:rPr>
              <a:t> o </a:t>
            </a:r>
            <a:r>
              <a:rPr lang="es-CO" dirty="0" smtClean="0">
                <a:latin typeface="Arial Narrow" panose="020B0606020202030204" pitchFamily="34" charset="0"/>
              </a:rPr>
              <a:t>jurídicas (</a:t>
            </a:r>
            <a:r>
              <a:rPr lang="es-CO" sz="1600" dirty="0" smtClean="0">
                <a:latin typeface="Arial Narrow" panose="020B0606020202030204" pitchFamily="34" charset="0"/>
              </a:rPr>
              <a:t>universidades</a:t>
            </a:r>
            <a:r>
              <a:rPr lang="es-CO" sz="1600" dirty="0">
                <a:latin typeface="Arial Narrow" panose="020B0606020202030204" pitchFamily="34" charset="0"/>
              </a:rPr>
              <a:t>, centros de investigación, grupos de investigación)</a:t>
            </a:r>
            <a:r>
              <a:rPr lang="es-CO" dirty="0">
                <a:latin typeface="Arial Narrow" panose="020B0606020202030204" pitchFamily="34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O" dirty="0">
                <a:latin typeface="Arial Narrow" panose="020B0606020202030204" pitchFamily="34" charset="0"/>
              </a:rPr>
              <a:t>Acciones en casos de </a:t>
            </a:r>
            <a:r>
              <a:rPr lang="es-CO" dirty="0" smtClean="0">
                <a:latin typeface="Arial Narrow" panose="020B0606020202030204" pitchFamily="34" charset="0"/>
              </a:rPr>
              <a:t>incumplimientos </a:t>
            </a:r>
            <a:r>
              <a:rPr lang="es-ES" dirty="0">
                <a:latin typeface="Arial Narrow" panose="020B0606020202030204" pitchFamily="34" charset="0"/>
              </a:rPr>
              <a:t>y situaciones de riesgo que puedan afectar el cumplimiento del alcance del proyecto</a:t>
            </a:r>
            <a:r>
              <a:rPr lang="es-CO" dirty="0" smtClean="0">
                <a:latin typeface="Arial Narrow" panose="020B0606020202030204" pitchFamily="34" charset="0"/>
              </a:rPr>
              <a:t>.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078960" y="6015600"/>
            <a:ext cx="736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Ejemplos</a:t>
            </a:r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:  	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  </a:t>
            </a:r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Ondas. </a:t>
            </a:r>
          </a:p>
          <a:p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-  </a:t>
            </a:r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Regionalización de convocatorias nacionales.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833301" y="2116604"/>
            <a:ext cx="736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Ejemplos</a:t>
            </a:r>
            <a:r>
              <a:rPr 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:	        </a:t>
            </a: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  </a:t>
            </a:r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Formación de alto nivel. </a:t>
            </a:r>
          </a:p>
          <a:p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        -  Ondas. </a:t>
            </a:r>
          </a:p>
          <a:p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        -  Apropiación social de la CTeI.</a:t>
            </a:r>
          </a:p>
          <a:p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        -  Regionalización de convocatorias nacionales.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278609" y="2168387"/>
            <a:ext cx="38305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  Creación de Centros de Ciencia. </a:t>
            </a:r>
          </a:p>
          <a:p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  Creación de Centros de Innovación. </a:t>
            </a:r>
          </a:p>
        </p:txBody>
      </p:sp>
      <p:grpSp>
        <p:nvGrpSpPr>
          <p:cNvPr id="12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15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6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  <p:sp>
        <p:nvSpPr>
          <p:cNvPr id="17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VI. Propuestas sobre la gestión de recursos del FCTeI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12 Pentágono"/>
          <p:cNvSpPr/>
          <p:nvPr/>
        </p:nvSpPr>
        <p:spPr>
          <a:xfrm>
            <a:off x="627320" y="1109330"/>
            <a:ext cx="10717619" cy="558131"/>
          </a:xfrm>
          <a:prstGeom prst="homePlate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14. </a:t>
            </a:r>
            <a:r>
              <a:rPr 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Definir los criterios para participar en las convocatorias:</a:t>
            </a:r>
            <a:endParaRPr lang="es-ES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12 Pentágono"/>
          <p:cNvSpPr/>
          <p:nvPr/>
        </p:nvSpPr>
        <p:spPr>
          <a:xfrm>
            <a:off x="627319" y="3460864"/>
            <a:ext cx="10717619" cy="558131"/>
          </a:xfrm>
          <a:prstGeom prst="homePlate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15. </a:t>
            </a:r>
            <a:r>
              <a:rPr 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Definir los criterios para la entrega directa de recursos a beneficiarios:</a:t>
            </a:r>
            <a:endParaRPr lang="es-ES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2641598"/>
            <a:ext cx="12192000" cy="19395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3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GRACIAS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6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7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9592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392148" y="2833180"/>
            <a:ext cx="2893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Dirección de Vigilancia de las Regalías</a:t>
            </a:r>
          </a:p>
          <a:p>
            <a:r>
              <a:rPr lang="es-CO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Tel. (571) 381 5000</a:t>
            </a:r>
          </a:p>
          <a:p>
            <a:r>
              <a:rPr lang="es-CO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Calle 26 No. 13-19</a:t>
            </a:r>
          </a:p>
          <a:p>
            <a:r>
              <a:rPr lang="es-CO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Bogotá, Colombia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7392144" y="2996955"/>
            <a:ext cx="0" cy="95410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3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2"/>
          <p:cNvSpPr>
            <a:spLocks noChangeArrowheads="1"/>
          </p:cNvSpPr>
          <p:nvPr/>
        </p:nvSpPr>
        <p:spPr bwMode="auto">
          <a:xfrm>
            <a:off x="2667000" y="260654"/>
            <a:ext cx="7209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CO" sz="24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$ 2,2 billones se destinan a financiar proyectos de APSB</a:t>
            </a:r>
          </a:p>
        </p:txBody>
      </p:sp>
      <p:sp>
        <p:nvSpPr>
          <p:cNvPr id="39" name="CuadroTexto 1"/>
          <p:cNvSpPr txBox="1"/>
          <p:nvPr/>
        </p:nvSpPr>
        <p:spPr>
          <a:xfrm>
            <a:off x="2712688" y="676666"/>
            <a:ext cx="731588" cy="3862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3079</a:t>
            </a:r>
          </a:p>
        </p:txBody>
      </p:sp>
      <p:sp>
        <p:nvSpPr>
          <p:cNvPr id="49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I. Consideraciones generales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3 CuadroTexto"/>
          <p:cNvSpPr txBox="1"/>
          <p:nvPr/>
        </p:nvSpPr>
        <p:spPr>
          <a:xfrm>
            <a:off x="867148" y="1611815"/>
            <a:ext cx="10457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3000" dirty="0" smtClean="0">
                <a:latin typeface="Arial Narrow" panose="020B0606020202030204" pitchFamily="34" charset="0"/>
              </a:rPr>
              <a:t>La fecha de corte de la información es 15-Oct-16.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3000" dirty="0" smtClean="0">
                <a:latin typeface="Arial Narrow" panose="020B0606020202030204" pitchFamily="34" charset="0"/>
              </a:rPr>
              <a:t>Las fuentes de la información son los reportes generados por las entidades ejecutoras desde los aplicativos del SGR:</a:t>
            </a:r>
          </a:p>
          <a:p>
            <a:pPr marL="1169988" lvl="1" indent="-457200">
              <a:buFont typeface="Wingdings" panose="05000000000000000000" pitchFamily="2" charset="2"/>
              <a:buChar char="§"/>
            </a:pPr>
            <a:r>
              <a:rPr lang="es-CO" sz="3000" dirty="0" smtClean="0">
                <a:latin typeface="Arial Narrow" panose="020B0606020202030204" pitchFamily="34" charset="0"/>
              </a:rPr>
              <a:t>SUIFP-SGR.</a:t>
            </a:r>
          </a:p>
          <a:p>
            <a:pPr marL="1169988" lvl="1" indent="-457200">
              <a:buFont typeface="Wingdings" panose="05000000000000000000" pitchFamily="2" charset="2"/>
              <a:buChar char="§"/>
            </a:pPr>
            <a:r>
              <a:rPr lang="es-CO" sz="3000" dirty="0" smtClean="0">
                <a:latin typeface="Arial Narrow" panose="020B0606020202030204" pitchFamily="34" charset="0"/>
              </a:rPr>
              <a:t>GESPROY-SGR.</a:t>
            </a:r>
          </a:p>
          <a:p>
            <a:pPr marL="444500" indent="-444500">
              <a:buFont typeface="Wingdings" panose="05000000000000000000" pitchFamily="2" charset="2"/>
              <a:buChar char="ü"/>
            </a:pPr>
            <a:r>
              <a:rPr lang="es-CO" sz="3000" dirty="0" smtClean="0">
                <a:latin typeface="Arial Narrow" panose="020B0606020202030204" pitchFamily="34" charset="0"/>
              </a:rPr>
              <a:t>Se recopilaron las principales observaciones y recomendaciones a partir de las visitas realizadas por el SMSCE entre 2014 y 2015.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CO" sz="30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CO" sz="3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26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3195" y="1555407"/>
            <a:ext cx="10457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s-CO" sz="3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Consideraciones generales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 smtClean="0">
                <a:latin typeface="Arial Narrow" panose="020B0606020202030204" pitchFamily="34" charset="0"/>
              </a:rPr>
              <a:t>Recursos </a:t>
            </a:r>
            <a:r>
              <a:rPr lang="es-CO" sz="3000" dirty="0">
                <a:latin typeface="Arial Narrow" panose="020B0606020202030204" pitchFamily="34" charset="0"/>
              </a:rPr>
              <a:t>e inversiones en CTeI.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Estado de los proyectos aprobados por el OCAD del FCTeI.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Ejecución de los proyectos a partir del Índice de Gestión de Proyectos de Regalías (IGPR).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Resultados del SMCE.</a:t>
            </a:r>
            <a:endParaRPr lang="es-CO" sz="3000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Propuestas y oportunidades de mejora </a:t>
            </a:r>
            <a:r>
              <a:rPr lang="es-CO" sz="3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para </a:t>
            </a: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la gestión de recursos del FCTeI.</a:t>
            </a:r>
          </a:p>
          <a:p>
            <a:pPr marL="342900" indent="-342900">
              <a:buAutoNum type="romanUcPeriod"/>
            </a:pPr>
            <a:endParaRPr lang="es-CO" sz="3000" dirty="0">
              <a:latin typeface="Arial Narrow" panose="020B060602020203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Contenido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7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50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2"/>
          <p:cNvSpPr>
            <a:spLocks noChangeArrowheads="1"/>
          </p:cNvSpPr>
          <p:nvPr/>
        </p:nvSpPr>
        <p:spPr bwMode="auto">
          <a:xfrm>
            <a:off x="2667000" y="260654"/>
            <a:ext cx="7209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CO" sz="24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$ 2,2 billones se destinan a financiar proyectos de APSB</a:t>
            </a:r>
          </a:p>
        </p:txBody>
      </p:sp>
      <p:sp>
        <p:nvSpPr>
          <p:cNvPr id="39" name="CuadroTexto 1"/>
          <p:cNvSpPr txBox="1"/>
          <p:nvPr/>
        </p:nvSpPr>
        <p:spPr>
          <a:xfrm>
            <a:off x="2712688" y="676666"/>
            <a:ext cx="731588" cy="3862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3079</a:t>
            </a:r>
          </a:p>
        </p:txBody>
      </p:sp>
      <p:sp>
        <p:nvSpPr>
          <p:cNvPr id="40" name="CuadroTexto 1"/>
          <p:cNvSpPr txBox="1"/>
          <p:nvPr/>
        </p:nvSpPr>
        <p:spPr>
          <a:xfrm>
            <a:off x="2712688" y="1236022"/>
            <a:ext cx="731588" cy="3862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1051</a:t>
            </a:r>
          </a:p>
        </p:txBody>
      </p:sp>
      <p:sp>
        <p:nvSpPr>
          <p:cNvPr id="41" name="CuadroTexto 1"/>
          <p:cNvSpPr txBox="1"/>
          <p:nvPr/>
        </p:nvSpPr>
        <p:spPr>
          <a:xfrm>
            <a:off x="2712688" y="1795378"/>
            <a:ext cx="731588" cy="3862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304</a:t>
            </a:r>
          </a:p>
        </p:txBody>
      </p:sp>
      <p:pic>
        <p:nvPicPr>
          <p:cNvPr id="72" name="Imagen 133" descr="https://www.sgr.gov.co/Portals/0/Imagenes2013/Sectores_r3_c4.jpg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62" y="1239344"/>
            <a:ext cx="357977" cy="32243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CuadroTexto 158"/>
          <p:cNvSpPr txBox="1"/>
          <p:nvPr/>
        </p:nvSpPr>
        <p:spPr>
          <a:xfrm>
            <a:off x="982882" y="1277451"/>
            <a:ext cx="829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1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Transporte</a:t>
            </a:r>
          </a:p>
        </p:txBody>
      </p:sp>
      <p:pic>
        <p:nvPicPr>
          <p:cNvPr id="74" name="Imagen 127" descr="https://www.sgr.gov.co/Portals/0/Imagenes2013/Sectores_r1_c3.jp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56" y="1625000"/>
            <a:ext cx="357977" cy="29527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CuadroTexto 158"/>
          <p:cNvSpPr txBox="1"/>
          <p:nvPr/>
        </p:nvSpPr>
        <p:spPr>
          <a:xfrm>
            <a:off x="955250" y="1635420"/>
            <a:ext cx="829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1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Educación</a:t>
            </a:r>
          </a:p>
        </p:txBody>
      </p:sp>
      <p:pic>
        <p:nvPicPr>
          <p:cNvPr id="76" name="Imagen 130" descr="https://www.sgr.gov.co/Portals/0/Imagenes2013/PorSectoresB_r1_c4.jpg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57" y="1983789"/>
            <a:ext cx="397335" cy="28693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CuadroTexto 158"/>
          <p:cNvSpPr txBox="1"/>
          <p:nvPr/>
        </p:nvSpPr>
        <p:spPr>
          <a:xfrm>
            <a:off x="991935" y="1985865"/>
            <a:ext cx="829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100" b="1" kern="0" dirty="0">
                <a:solidFill>
                  <a:srgbClr val="C00000"/>
                </a:solidFill>
                <a:latin typeface="Arial Narrow" panose="020B0606020202030204" pitchFamily="34" charset="0"/>
              </a:rPr>
              <a:t>CTeI</a:t>
            </a:r>
          </a:p>
        </p:txBody>
      </p:sp>
      <p:pic>
        <p:nvPicPr>
          <p:cNvPr id="78" name="Imagen 126" descr="https://www.sgr.gov.co/Portals/0/Imagenes2013/Sectores_r3_c5.jpg">
            <a:hlinkClick r:id="rId9" tgtFrame="&quot;_blank&quot;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12" y="2345648"/>
            <a:ext cx="357978" cy="28693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CuadroTexto 158"/>
          <p:cNvSpPr txBox="1"/>
          <p:nvPr/>
        </p:nvSpPr>
        <p:spPr>
          <a:xfrm>
            <a:off x="991935" y="2364669"/>
            <a:ext cx="829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1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Vivienda</a:t>
            </a:r>
          </a:p>
        </p:txBody>
      </p:sp>
      <p:sp>
        <p:nvSpPr>
          <p:cNvPr id="80" name="CuadroTexto 158"/>
          <p:cNvSpPr txBox="1"/>
          <p:nvPr/>
        </p:nvSpPr>
        <p:spPr>
          <a:xfrm>
            <a:off x="991460" y="2739613"/>
            <a:ext cx="829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1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APSB</a:t>
            </a:r>
          </a:p>
        </p:txBody>
      </p:sp>
      <p:pic>
        <p:nvPicPr>
          <p:cNvPr id="81" name="Imagen 124" descr="https://www.sgr.gov.co/Portals/0/Imagenes2013/PorSectoresB_r1_c2.jpg">
            <a:hlinkClick r:id="rId11" tgtFrame="&quot;_blank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61" y="2712338"/>
            <a:ext cx="399758" cy="32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Imagen 129" descr="https://www.sgr.gov.co/Portals/0/Imagenes2014/Sectores_r3_agri.jpg">
            <a:hlinkClick r:id="rId13" tgtFrame="&quot;_blank&quot;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29" y="3125636"/>
            <a:ext cx="387810" cy="30439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CuadroTexto 158"/>
          <p:cNvSpPr txBox="1"/>
          <p:nvPr/>
        </p:nvSpPr>
        <p:spPr>
          <a:xfrm>
            <a:off x="901058" y="3134435"/>
            <a:ext cx="829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1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Agricultura</a:t>
            </a:r>
          </a:p>
        </p:txBody>
      </p:sp>
      <p:pic>
        <p:nvPicPr>
          <p:cNvPr id="84" name="Imagen 125" descr="https://www.sgr.gov.co/Portals/0/Imagenes2013/PorSectoresB_r2_c2.jpg">
            <a:hlinkClick r:id="rId15" tgtFrame="&quot;_blank&quot;"/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54" y="3460106"/>
            <a:ext cx="399758" cy="2738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CuadroTexto 158"/>
          <p:cNvSpPr txBox="1"/>
          <p:nvPr/>
        </p:nvSpPr>
        <p:spPr>
          <a:xfrm>
            <a:off x="373488" y="3422427"/>
            <a:ext cx="1439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100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Cultura, Recreación  y Deporte</a:t>
            </a:r>
            <a:endParaRPr lang="es-CO" sz="11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6" name="Imagen 128" descr="https://www.sgr.gov.co/Portals/0/Imagenes2013/Sectores_r3_c2.jpg">
            <a:hlinkClick r:id="rId17" tgtFrame="&quot;_blank&quot;"/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02" y="3794095"/>
            <a:ext cx="387810" cy="31197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CuadroTexto 158"/>
          <p:cNvSpPr txBox="1"/>
          <p:nvPr/>
        </p:nvSpPr>
        <p:spPr>
          <a:xfrm>
            <a:off x="825902" y="3850939"/>
            <a:ext cx="829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1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Salud y PS</a:t>
            </a:r>
          </a:p>
        </p:txBody>
      </p:sp>
      <p:pic>
        <p:nvPicPr>
          <p:cNvPr id="88" name="Imagen 134" descr="https://www.sgr.gov.co/Portals/0/Imagenes2013/Sectores_r2_c5.jpg">
            <a:hlinkClick r:id="rId19" tgtFrame="&quot;_blank&quot;"/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34" y="4169950"/>
            <a:ext cx="397335" cy="30439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CuadroTexto 158"/>
          <p:cNvSpPr txBox="1"/>
          <p:nvPr/>
        </p:nvSpPr>
        <p:spPr>
          <a:xfrm>
            <a:off x="733506" y="4184365"/>
            <a:ext cx="1046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1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Minas y Energía</a:t>
            </a:r>
          </a:p>
        </p:txBody>
      </p:sp>
      <p:pic>
        <p:nvPicPr>
          <p:cNvPr id="90" name="Imagen 123" descr="https://www.sgr.gov.co/Portals/0/Imagenes2013/PorSectoresB_r1_c3.jpg">
            <a:hlinkClick r:id="rId21" tgtFrame="&quot;_blank&quot;"/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52" y="4540474"/>
            <a:ext cx="409283" cy="30679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CuadroTexto 158"/>
          <p:cNvSpPr txBox="1"/>
          <p:nvPr/>
        </p:nvSpPr>
        <p:spPr>
          <a:xfrm>
            <a:off x="721191" y="4585654"/>
            <a:ext cx="1046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1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Ambiente y DS</a:t>
            </a:r>
          </a:p>
        </p:txBody>
      </p:sp>
      <p:pic>
        <p:nvPicPr>
          <p:cNvPr id="92" name="Imagen 131" descr="https://www.sgr.gov.co/Portals/0/Imagenes2013/Sectores_r2_c1.jpg">
            <a:hlinkClick r:id="rId23" tgtFrame="&quot;_blank&quot;"/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51" y="4919688"/>
            <a:ext cx="399759" cy="30531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CuadroTexto 158"/>
          <p:cNvSpPr txBox="1"/>
          <p:nvPr/>
        </p:nvSpPr>
        <p:spPr>
          <a:xfrm>
            <a:off x="724853" y="4963272"/>
            <a:ext cx="1046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1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Inclusión social</a:t>
            </a:r>
          </a:p>
        </p:txBody>
      </p:sp>
      <p:pic>
        <p:nvPicPr>
          <p:cNvPr id="94" name="Imagen 137" descr="https://www.sgr.gov.co/Portals/0/Imagenes2013/PorSectoresB_r1_c5.jpg">
            <a:hlinkClick r:id="rId25" tgtFrame="&quot;_blank&quot;"/>
          </p:cNvPr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48" y="5279323"/>
            <a:ext cx="397336" cy="33596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CuadroTexto 158"/>
          <p:cNvSpPr txBox="1"/>
          <p:nvPr/>
        </p:nvSpPr>
        <p:spPr>
          <a:xfrm>
            <a:off x="435260" y="5267451"/>
            <a:ext cx="1359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1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Comercio, Industria y Turismo</a:t>
            </a:r>
          </a:p>
        </p:txBody>
      </p:sp>
      <p:sp>
        <p:nvSpPr>
          <p:cNvPr id="105" name="7 Rectángulo redondeado"/>
          <p:cNvSpPr/>
          <p:nvPr/>
        </p:nvSpPr>
        <p:spPr>
          <a:xfrm>
            <a:off x="2864169" y="2572847"/>
            <a:ext cx="555306" cy="20335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830</a:t>
            </a:r>
            <a:endParaRPr lang="es-ES" sz="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112 CuadroTexto"/>
          <p:cNvSpPr txBox="1"/>
          <p:nvPr/>
        </p:nvSpPr>
        <p:spPr>
          <a:xfrm>
            <a:off x="1564136" y="755300"/>
            <a:ext cx="89480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250" i="1" dirty="0">
                <a:solidFill>
                  <a:srgbClr val="8E0000"/>
                </a:solidFill>
                <a:latin typeface="Arial Narrow" panose="020B0606020202030204" pitchFamily="34" charset="0"/>
              </a:rPr>
              <a:t>Ciencia y Tecnología es el tercer sector con mayor inversión en proyectos del SGR: </a:t>
            </a:r>
            <a:endParaRPr lang="es-ES" sz="2250" u="sng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005104" y="5867136"/>
            <a:ext cx="909135" cy="133351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# Proyectos</a:t>
            </a:r>
            <a:endParaRPr lang="es-ES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104172" y="6383154"/>
            <a:ext cx="766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latin typeface="Arial Narrow" panose="020B0606020202030204" pitchFamily="34" charset="0"/>
              </a:rPr>
              <a:t>*Para los sectores de Planeación, Interior, Justicia, Trabajo, Defensa, Comunicaciones, Relaciones Exteriores y Estadística , las inversiones para cada uno de ellos es inferior a </a:t>
            </a:r>
            <a:r>
              <a:rPr lang="es-CO" sz="800" dirty="0" smtClean="0">
                <a:latin typeface="Arial Narrow" panose="020B0606020202030204" pitchFamily="34" charset="0"/>
              </a:rPr>
              <a:t>$200 </a:t>
            </a:r>
            <a:r>
              <a:rPr lang="es-CO" sz="800" dirty="0">
                <a:latin typeface="Arial Narrow" panose="020B0606020202030204" pitchFamily="34" charset="0"/>
              </a:rPr>
              <a:t>mil millones </a:t>
            </a:r>
            <a:r>
              <a:rPr lang="es-CO" sz="800" dirty="0" smtClean="0">
                <a:latin typeface="Arial Narrow" panose="020B0606020202030204" pitchFamily="34" charset="0"/>
              </a:rPr>
              <a:t>(296 proyectos </a:t>
            </a:r>
            <a:r>
              <a:rPr lang="es-CO" sz="800" dirty="0">
                <a:latin typeface="Arial Narrow" panose="020B0606020202030204" pitchFamily="34" charset="0"/>
              </a:rPr>
              <a:t>por valor total de $</a:t>
            </a:r>
            <a:r>
              <a:rPr lang="es-CO" sz="800" dirty="0" smtClean="0">
                <a:latin typeface="Arial Narrow" panose="020B0606020202030204" pitchFamily="34" charset="0"/>
              </a:rPr>
              <a:t>444 </a:t>
            </a:r>
            <a:r>
              <a:rPr lang="es-CO" sz="800" dirty="0">
                <a:latin typeface="Arial Narrow" panose="020B0606020202030204" pitchFamily="34" charset="0"/>
              </a:rPr>
              <a:t>mil millones).</a:t>
            </a:r>
          </a:p>
          <a:p>
            <a:r>
              <a:rPr lang="es-CO" sz="800" b="1" dirty="0" smtClean="0">
                <a:latin typeface="Arial Narrow" panose="020B0606020202030204" pitchFamily="34" charset="0"/>
              </a:rPr>
              <a:t>Fuente</a:t>
            </a:r>
            <a:r>
              <a:rPr lang="es-CO" sz="800" b="1" dirty="0">
                <a:latin typeface="Arial Narrow" panose="020B0606020202030204" pitchFamily="34" charset="0"/>
              </a:rPr>
              <a:t>: </a:t>
            </a:r>
            <a:r>
              <a:rPr lang="es-CO" sz="800" dirty="0">
                <a:latin typeface="Arial Narrow" panose="020B0606020202030204" pitchFamily="34" charset="0"/>
              </a:rPr>
              <a:t>DNP – DVR – SMSE. </a:t>
            </a:r>
            <a:r>
              <a:rPr lang="es-CO" sz="800" b="1" dirty="0">
                <a:latin typeface="Arial Narrow" panose="020B0606020202030204" pitchFamily="34" charset="0"/>
              </a:rPr>
              <a:t>Corte: </a:t>
            </a:r>
            <a:r>
              <a:rPr lang="es-CO" sz="800" dirty="0" smtClean="0">
                <a:latin typeface="Arial Narrow" panose="020B0606020202030204" pitchFamily="34" charset="0"/>
              </a:rPr>
              <a:t>15-Oct-16.</a:t>
            </a:r>
            <a:endParaRPr lang="es-CO" sz="800" dirty="0">
              <a:latin typeface="Arial Narrow" panose="020B0606020202030204" pitchFamily="34" charset="0"/>
            </a:endParaRPr>
          </a:p>
        </p:txBody>
      </p:sp>
      <p:sp>
        <p:nvSpPr>
          <p:cNvPr id="49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II. Recursos e inversiones en CTeI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2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331864"/>
              </p:ext>
            </p:extLst>
          </p:nvPr>
        </p:nvGraphicFramePr>
        <p:xfrm>
          <a:off x="1979440" y="1072267"/>
          <a:ext cx="9658308" cy="5323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44" name="7 Rectángulo redondeado"/>
          <p:cNvSpPr/>
          <p:nvPr/>
        </p:nvSpPr>
        <p:spPr>
          <a:xfrm>
            <a:off x="2165299" y="1325680"/>
            <a:ext cx="555306" cy="20335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05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3.285</a:t>
            </a:r>
            <a:endParaRPr lang="es-ES" sz="1050" b="1" dirty="0">
              <a:solidFill>
                <a:schemeClr val="accent5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7 Rectángulo redondeado"/>
          <p:cNvSpPr/>
          <p:nvPr/>
        </p:nvSpPr>
        <p:spPr>
          <a:xfrm>
            <a:off x="2172429" y="1676120"/>
            <a:ext cx="555306" cy="20335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05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1.116</a:t>
            </a:r>
            <a:endParaRPr lang="es-ES" sz="1050" b="1" dirty="0">
              <a:solidFill>
                <a:schemeClr val="accent5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7 Rectángulo redondeado"/>
          <p:cNvSpPr/>
          <p:nvPr/>
        </p:nvSpPr>
        <p:spPr>
          <a:xfrm>
            <a:off x="2173438" y="2025575"/>
            <a:ext cx="555306" cy="20335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05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304</a:t>
            </a:r>
            <a:endParaRPr lang="es-ES" sz="1050" b="1" dirty="0">
              <a:solidFill>
                <a:schemeClr val="accent5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7 Rectángulo redondeado"/>
          <p:cNvSpPr/>
          <p:nvPr/>
        </p:nvSpPr>
        <p:spPr>
          <a:xfrm>
            <a:off x="2133492" y="2393794"/>
            <a:ext cx="555306" cy="20335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05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1.049</a:t>
            </a:r>
            <a:endParaRPr lang="es-ES" sz="1050" b="1" dirty="0">
              <a:solidFill>
                <a:schemeClr val="accent5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7 Rectángulo redondeado"/>
          <p:cNvSpPr/>
          <p:nvPr/>
        </p:nvSpPr>
        <p:spPr>
          <a:xfrm>
            <a:off x="2111694" y="2759176"/>
            <a:ext cx="555306" cy="20335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05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880</a:t>
            </a:r>
            <a:endParaRPr lang="es-ES" sz="1050" b="1" dirty="0">
              <a:solidFill>
                <a:schemeClr val="accent5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7 Rectángulo redondeado"/>
          <p:cNvSpPr/>
          <p:nvPr/>
        </p:nvSpPr>
        <p:spPr>
          <a:xfrm>
            <a:off x="2106759" y="3111132"/>
            <a:ext cx="555306" cy="20335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05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444</a:t>
            </a:r>
            <a:endParaRPr lang="es-ES" sz="1050" b="1" dirty="0">
              <a:solidFill>
                <a:schemeClr val="accent5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7 Rectángulo redondeado"/>
          <p:cNvSpPr/>
          <p:nvPr/>
        </p:nvSpPr>
        <p:spPr>
          <a:xfrm>
            <a:off x="2117080" y="3483795"/>
            <a:ext cx="555306" cy="20335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05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1.281</a:t>
            </a:r>
            <a:endParaRPr lang="es-ES" sz="1050" b="1" dirty="0">
              <a:solidFill>
                <a:schemeClr val="accent5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7 Rectángulo redondeado"/>
          <p:cNvSpPr/>
          <p:nvPr/>
        </p:nvSpPr>
        <p:spPr>
          <a:xfrm>
            <a:off x="2105505" y="3848401"/>
            <a:ext cx="555306" cy="20335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05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337</a:t>
            </a:r>
            <a:endParaRPr lang="es-ES" sz="1050" b="1" dirty="0">
              <a:solidFill>
                <a:schemeClr val="accent5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7 Rectángulo redondeado"/>
          <p:cNvSpPr/>
          <p:nvPr/>
        </p:nvSpPr>
        <p:spPr>
          <a:xfrm>
            <a:off x="2098767" y="4197874"/>
            <a:ext cx="555306" cy="20335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05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325</a:t>
            </a:r>
            <a:endParaRPr lang="es-ES" sz="1050" b="1" dirty="0">
              <a:solidFill>
                <a:schemeClr val="accent5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7 Rectángulo redondeado"/>
          <p:cNvSpPr/>
          <p:nvPr/>
        </p:nvSpPr>
        <p:spPr>
          <a:xfrm>
            <a:off x="2087192" y="4574079"/>
            <a:ext cx="555306" cy="20335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05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360</a:t>
            </a:r>
            <a:endParaRPr lang="es-ES" sz="1050" b="1" dirty="0">
              <a:solidFill>
                <a:schemeClr val="accent5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7 Rectángulo redondeado"/>
          <p:cNvSpPr/>
          <p:nvPr/>
        </p:nvSpPr>
        <p:spPr>
          <a:xfrm>
            <a:off x="2064042" y="4919159"/>
            <a:ext cx="555306" cy="20335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05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444</a:t>
            </a:r>
            <a:endParaRPr lang="es-ES" sz="1050" b="1" dirty="0">
              <a:solidFill>
                <a:schemeClr val="accent5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7 Rectángulo redondeado"/>
          <p:cNvSpPr/>
          <p:nvPr/>
        </p:nvSpPr>
        <p:spPr>
          <a:xfrm>
            <a:off x="2027421" y="5278794"/>
            <a:ext cx="555306" cy="20335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05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76</a:t>
            </a:r>
            <a:endParaRPr lang="es-ES" sz="1050" b="1" dirty="0">
              <a:solidFill>
                <a:schemeClr val="accent5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4" name="Rectángulo redondeado 60"/>
          <p:cNvSpPr/>
          <p:nvPr/>
        </p:nvSpPr>
        <p:spPr>
          <a:xfrm>
            <a:off x="7122104" y="1920276"/>
            <a:ext cx="3988883" cy="261276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CO" sz="1600" kern="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De los 10.197 proyectos aprobados por valor </a:t>
            </a:r>
            <a:r>
              <a:rPr lang="es-CO" sz="1600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total de </a:t>
            </a:r>
            <a:r>
              <a:rPr lang="es-CO" sz="1600" kern="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$30 billones*, el </a:t>
            </a:r>
            <a:r>
              <a:rPr lang="es-CO" sz="1600" u="sng" kern="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9,5% </a:t>
            </a:r>
            <a:r>
              <a:rPr lang="es-CO" sz="1600" u="sng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de los recursos se destina al sector de CTeI</a:t>
            </a:r>
            <a:r>
              <a:rPr lang="es-CO" sz="1600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. </a:t>
            </a:r>
          </a:p>
          <a:p>
            <a:pPr algn="just">
              <a:defRPr/>
            </a:pPr>
            <a:endParaRPr lang="es-CO" sz="1600" kern="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CO" sz="1600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El sector CTeI incluye </a:t>
            </a:r>
            <a:r>
              <a:rPr lang="es-CO" sz="1600" u="sng" kern="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304 </a:t>
            </a:r>
            <a:r>
              <a:rPr lang="es-CO" sz="1600" u="sng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proyectos</a:t>
            </a:r>
            <a:r>
              <a:rPr lang="es-CO" sz="1600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: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r>
              <a:rPr lang="es-CO" sz="1600" kern="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34 </a:t>
            </a:r>
            <a:r>
              <a:rPr lang="es-CO" sz="1600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proyectos (</a:t>
            </a:r>
            <a:r>
              <a:rPr lang="es-CO" sz="1600" kern="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11%) </a:t>
            </a:r>
            <a:r>
              <a:rPr lang="es-CO" sz="1600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aprobados por otros OCAD ($</a:t>
            </a:r>
            <a:r>
              <a:rPr lang="es-CO" sz="1600" kern="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107 mil </a:t>
            </a:r>
            <a:r>
              <a:rPr lang="es-CO" sz="1600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millones: 4%).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r>
              <a:rPr lang="es-CO" sz="1600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270 </a:t>
            </a:r>
            <a:r>
              <a:rPr lang="es-CO" sz="1600" kern="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proyectos </a:t>
            </a:r>
            <a:r>
              <a:rPr lang="es-CO" sz="1600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(89%) aprobados por el OCAD del FCTeI </a:t>
            </a:r>
            <a:r>
              <a:rPr lang="es-CO" sz="1600" kern="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(Valor total: $2,7 </a:t>
            </a:r>
            <a:r>
              <a:rPr lang="es-CO" sz="1600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billones: </a:t>
            </a:r>
            <a:r>
              <a:rPr lang="es-CO" sz="1600" kern="0" dirty="0">
                <a:solidFill>
                  <a:srgbClr val="C00000"/>
                </a:solidFill>
                <a:latin typeface="Arial Narrow" panose="020B0606020202030204" pitchFamily="34" charset="0"/>
              </a:rPr>
              <a:t>96%</a:t>
            </a:r>
            <a:r>
              <a:rPr lang="es-CO" sz="1600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975835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29609" y="751994"/>
            <a:ext cx="110365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300" i="1" dirty="0">
                <a:solidFill>
                  <a:srgbClr val="8E0000"/>
                </a:solidFill>
                <a:latin typeface="Arial Narrow" panose="020B0606020202030204" pitchFamily="34" charset="0"/>
              </a:rPr>
              <a:t>Se han aprobado 270 </a:t>
            </a:r>
            <a:r>
              <a:rPr lang="es-CO" sz="23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proyectos, con aprobaciones </a:t>
            </a:r>
            <a:r>
              <a:rPr lang="es-CO" sz="2300" i="1" dirty="0">
                <a:solidFill>
                  <a:srgbClr val="8E0000"/>
                </a:solidFill>
                <a:latin typeface="Arial Narrow" panose="020B0606020202030204" pitchFamily="34" charset="0"/>
              </a:rPr>
              <a:t>que equivalen al 58% de los $3,8 billones asignados al FCTeI:</a:t>
            </a:r>
            <a:endParaRPr lang="es-ES" sz="2300" u="sng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31710" y="6496296"/>
            <a:ext cx="50366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sz="800" b="1" dirty="0">
              <a:latin typeface="Arial Narrow" panose="020B0606020202030204" pitchFamily="34" charset="0"/>
            </a:endParaRPr>
          </a:p>
          <a:p>
            <a:r>
              <a:rPr lang="es-CO" sz="800" b="1" dirty="0">
                <a:latin typeface="Arial Narrow" panose="020B0606020202030204" pitchFamily="34" charset="0"/>
              </a:rPr>
              <a:t>Fuente: </a:t>
            </a:r>
            <a:r>
              <a:rPr lang="es-CO" sz="800" dirty="0">
                <a:latin typeface="Arial Narrow" panose="020B0606020202030204" pitchFamily="34" charset="0"/>
              </a:rPr>
              <a:t>DNP – DVR – SMSE. </a:t>
            </a:r>
            <a:r>
              <a:rPr lang="es-CO" sz="800" b="1" dirty="0">
                <a:latin typeface="Arial Narrow" panose="020B0606020202030204" pitchFamily="34" charset="0"/>
              </a:rPr>
              <a:t>Corte: </a:t>
            </a:r>
            <a:r>
              <a:rPr lang="es-CO" sz="800" dirty="0" smtClean="0">
                <a:latin typeface="Arial Narrow" panose="020B0606020202030204" pitchFamily="34" charset="0"/>
              </a:rPr>
              <a:t>15-Oct-16.</a:t>
            </a:r>
            <a:endParaRPr lang="es-CO" sz="800" dirty="0">
              <a:latin typeface="Arial Narrow" panose="020B0606020202030204" pitchFamily="34" charset="0"/>
            </a:endParaRPr>
          </a:p>
        </p:txBody>
      </p:sp>
      <p:sp>
        <p:nvSpPr>
          <p:cNvPr id="9" name="Rectángulo redondeado 60"/>
          <p:cNvSpPr/>
          <p:nvPr/>
        </p:nvSpPr>
        <p:spPr>
          <a:xfrm>
            <a:off x="7543740" y="2400300"/>
            <a:ext cx="3898600" cy="2667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CO" sz="1600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El saldo actual del FCTeI asciende a </a:t>
            </a:r>
            <a:r>
              <a:rPr lang="es-CO" sz="1600" u="sng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$1,6 billones</a:t>
            </a:r>
            <a:r>
              <a:rPr lang="es-CO" sz="1600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CO" sz="1600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Se observa una disminución en la aprobación de proyectos </a:t>
            </a:r>
            <a:r>
              <a:rPr lang="es-CO" sz="1600" kern="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a partir de </a:t>
            </a:r>
            <a:r>
              <a:rPr lang="es-CO" sz="1600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2015: cambios en la metodología de verificación de requisitos y evaluación.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CO" sz="1600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A </a:t>
            </a:r>
            <a:r>
              <a:rPr lang="es-CO" sz="1600" kern="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15-Oct-16 </a:t>
            </a:r>
            <a:r>
              <a:rPr lang="es-CO" sz="1600" u="sng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no se </a:t>
            </a:r>
            <a:r>
              <a:rPr lang="es-CO" sz="1600" u="sng" kern="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habían </a:t>
            </a:r>
            <a:r>
              <a:rPr lang="es-CO" sz="1600" u="sng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aprobado nuevos proyectos</a:t>
            </a:r>
            <a:r>
              <a:rPr lang="es-CO" sz="1600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10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  <p:sp>
        <p:nvSpPr>
          <p:cNvPr id="13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II. Recursos e inversiones en CTeI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435373"/>
              </p:ext>
            </p:extLst>
          </p:nvPr>
        </p:nvGraphicFramePr>
        <p:xfrm>
          <a:off x="329609" y="1134237"/>
          <a:ext cx="6477000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7 Rectángulo redondeado"/>
          <p:cNvSpPr/>
          <p:nvPr/>
        </p:nvSpPr>
        <p:spPr>
          <a:xfrm>
            <a:off x="1453559" y="6020562"/>
            <a:ext cx="333375" cy="142875"/>
          </a:xfrm>
          <a:prstGeom prst="round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82</a:t>
            </a:r>
          </a:p>
        </p:txBody>
      </p:sp>
      <p:sp>
        <p:nvSpPr>
          <p:cNvPr id="36" name="6 Rectángulo redondeado"/>
          <p:cNvSpPr/>
          <p:nvPr/>
        </p:nvSpPr>
        <p:spPr>
          <a:xfrm>
            <a:off x="2558458" y="5620512"/>
            <a:ext cx="390526" cy="152400"/>
          </a:xfrm>
          <a:prstGeom prst="round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166</a:t>
            </a:r>
          </a:p>
        </p:txBody>
      </p:sp>
      <p:sp>
        <p:nvSpPr>
          <p:cNvPr id="37" name="8 Rectángulo redondeado"/>
          <p:cNvSpPr/>
          <p:nvPr/>
        </p:nvSpPr>
        <p:spPr>
          <a:xfrm>
            <a:off x="3720509" y="5963412"/>
            <a:ext cx="323850" cy="133350"/>
          </a:xfrm>
          <a:prstGeom prst="round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22</a:t>
            </a:r>
          </a:p>
        </p:txBody>
      </p:sp>
      <p:sp>
        <p:nvSpPr>
          <p:cNvPr id="38" name="11 Rectángulo redondeado"/>
          <p:cNvSpPr/>
          <p:nvPr/>
        </p:nvSpPr>
        <p:spPr>
          <a:xfrm>
            <a:off x="4806358" y="5125213"/>
            <a:ext cx="390526" cy="171449"/>
          </a:xfrm>
          <a:prstGeom prst="round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000" b="1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270</a:t>
            </a:r>
          </a:p>
        </p:txBody>
      </p:sp>
      <p:sp>
        <p:nvSpPr>
          <p:cNvPr id="39" name="13 Llamada rectangular redondeada"/>
          <p:cNvSpPr/>
          <p:nvPr/>
        </p:nvSpPr>
        <p:spPr>
          <a:xfrm>
            <a:off x="4758734" y="1283262"/>
            <a:ext cx="609600" cy="171450"/>
          </a:xfrm>
          <a:prstGeom prst="wedgeRoundRectCallout">
            <a:avLst>
              <a:gd name="adj1" fmla="val -29593"/>
              <a:gd name="adj2" fmla="val 97843"/>
              <a:gd name="adj3" fmla="val 16667"/>
            </a:avLst>
          </a:prstGeom>
          <a:noFill/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>
                <a:solidFill>
                  <a:srgbClr val="680000"/>
                </a:solidFill>
                <a:latin typeface="Arial Narrow" panose="020B0606020202030204" pitchFamily="34" charset="0"/>
              </a:rPr>
              <a:t>$3.809</a:t>
            </a:r>
          </a:p>
        </p:txBody>
      </p:sp>
      <p:sp>
        <p:nvSpPr>
          <p:cNvPr id="40" name="14 Llamada rectangular redondeada"/>
          <p:cNvSpPr/>
          <p:nvPr/>
        </p:nvSpPr>
        <p:spPr>
          <a:xfrm>
            <a:off x="3653833" y="4344162"/>
            <a:ext cx="600075" cy="209550"/>
          </a:xfrm>
          <a:prstGeom prst="wedgeRoundRectCallout">
            <a:avLst>
              <a:gd name="adj1" fmla="val -36995"/>
              <a:gd name="adj2" fmla="val 108613"/>
              <a:gd name="adj3" fmla="val 16667"/>
            </a:avLst>
          </a:prstGeom>
          <a:noFill/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b="1">
                <a:solidFill>
                  <a:srgbClr val="680000"/>
                </a:solidFill>
                <a:latin typeface="Arial Narrow" panose="020B0606020202030204" pitchFamily="34" charset="0"/>
              </a:rPr>
              <a:t>$1.265</a:t>
            </a:r>
          </a:p>
        </p:txBody>
      </p:sp>
      <p:sp>
        <p:nvSpPr>
          <p:cNvPr id="41" name="15 Llamada rectangular redondeada"/>
          <p:cNvSpPr/>
          <p:nvPr/>
        </p:nvSpPr>
        <p:spPr>
          <a:xfrm>
            <a:off x="2520359" y="3753612"/>
            <a:ext cx="561975" cy="180975"/>
          </a:xfrm>
          <a:prstGeom prst="wedgeRoundRectCallout">
            <a:avLst>
              <a:gd name="adj1" fmla="val -39914"/>
              <a:gd name="adj2" fmla="val 161682"/>
              <a:gd name="adj3" fmla="val 16667"/>
            </a:avLst>
          </a:prstGeom>
          <a:noFill/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b="1">
                <a:solidFill>
                  <a:srgbClr val="680000"/>
                </a:solidFill>
                <a:latin typeface="Arial Narrow" panose="020B0606020202030204" pitchFamily="34" charset="0"/>
              </a:rPr>
              <a:t>$1.675</a:t>
            </a:r>
          </a:p>
        </p:txBody>
      </p:sp>
      <p:sp>
        <p:nvSpPr>
          <p:cNvPr id="42" name="16 Llamada rectangular redondeada"/>
          <p:cNvSpPr/>
          <p:nvPr/>
        </p:nvSpPr>
        <p:spPr>
          <a:xfrm>
            <a:off x="1348784" y="4810886"/>
            <a:ext cx="495300" cy="161925"/>
          </a:xfrm>
          <a:prstGeom prst="wedgeRoundRectCallout">
            <a:avLst>
              <a:gd name="adj1" fmla="val -37208"/>
              <a:gd name="adj2" fmla="val 158954"/>
              <a:gd name="adj3" fmla="val 16667"/>
            </a:avLst>
          </a:prstGeom>
          <a:noFill/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b="1">
                <a:solidFill>
                  <a:srgbClr val="680000"/>
                </a:solidFill>
                <a:latin typeface="Arial Narrow" panose="020B0606020202030204" pitchFamily="34" charset="0"/>
              </a:rPr>
              <a:t>$869</a:t>
            </a:r>
          </a:p>
        </p:txBody>
      </p:sp>
      <p:sp>
        <p:nvSpPr>
          <p:cNvPr id="43" name="17 Llamada rectangular redondeada"/>
          <p:cNvSpPr/>
          <p:nvPr/>
        </p:nvSpPr>
        <p:spPr>
          <a:xfrm>
            <a:off x="5768384" y="3372612"/>
            <a:ext cx="819150" cy="152400"/>
          </a:xfrm>
          <a:prstGeom prst="wedgeRoundRectCallout">
            <a:avLst>
              <a:gd name="adj1" fmla="val -34665"/>
              <a:gd name="adj2" fmla="val 115065"/>
              <a:gd name="adj3" fmla="val 16667"/>
            </a:avLst>
          </a:prstGeom>
          <a:noFill/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>
                <a:solidFill>
                  <a:srgbClr val="680000"/>
                </a:solidFill>
                <a:latin typeface="Arial Narrow" panose="020B0606020202030204" pitchFamily="34" charset="0"/>
              </a:rPr>
              <a:t>Asignaciones</a:t>
            </a:r>
          </a:p>
        </p:txBody>
      </p:sp>
      <p:sp>
        <p:nvSpPr>
          <p:cNvPr id="44" name="9 Rectángulo redondeado"/>
          <p:cNvSpPr/>
          <p:nvPr/>
        </p:nvSpPr>
        <p:spPr>
          <a:xfrm>
            <a:off x="5825533" y="4058414"/>
            <a:ext cx="742951" cy="19049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# Proyectos</a:t>
            </a:r>
          </a:p>
        </p:txBody>
      </p:sp>
    </p:spTree>
    <p:extLst>
      <p:ext uri="{BB962C8B-B14F-4D97-AF65-F5344CB8AC3E}">
        <p14:creationId xmlns:p14="http://schemas.microsoft.com/office/powerpoint/2010/main" val="2247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r>
              <a:rPr lang="es-CO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II. Recursos e inversiones en CTeI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0" y="6642556"/>
            <a:ext cx="886229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800" b="1" dirty="0">
                <a:latin typeface="Arial Narrow" panose="020B0606020202030204" pitchFamily="34" charset="0"/>
              </a:rPr>
              <a:t>Fuente: </a:t>
            </a:r>
            <a:r>
              <a:rPr lang="es-CO" sz="800" dirty="0">
                <a:latin typeface="Arial Narrow" panose="020B0606020202030204" pitchFamily="34" charset="0"/>
              </a:rPr>
              <a:t>DNP – DVR – SMSE.  </a:t>
            </a:r>
            <a:r>
              <a:rPr lang="es-CO" sz="800" b="1" dirty="0">
                <a:latin typeface="Arial Narrow" panose="020B0606020202030204" pitchFamily="34" charset="0"/>
              </a:rPr>
              <a:t>Corte: </a:t>
            </a:r>
            <a:r>
              <a:rPr lang="es-CO" sz="800" dirty="0" smtClean="0">
                <a:latin typeface="Arial Narrow" panose="020B0606020202030204" pitchFamily="34" charset="0"/>
              </a:rPr>
              <a:t>15-Oct-16.</a:t>
            </a:r>
            <a:endParaRPr lang="es-CO" sz="800" dirty="0">
              <a:latin typeface="Arial Narrow" panose="020B0606020202030204" pitchFamily="34" charset="0"/>
            </a:endParaRPr>
          </a:p>
        </p:txBody>
      </p:sp>
      <p:grpSp>
        <p:nvGrpSpPr>
          <p:cNvPr id="9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10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27175" r="2121" b="13489"/>
          <a:stretch/>
        </p:blipFill>
        <p:spPr bwMode="auto">
          <a:xfrm>
            <a:off x="69518" y="1261642"/>
            <a:ext cx="11964709" cy="493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8366262" y="2332660"/>
            <a:ext cx="2661314" cy="40943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 Narrow" panose="020B0606020202030204" pitchFamily="34" charset="0"/>
              </a:rPr>
              <a:t>Saldo total: $1,6 billones</a:t>
            </a:r>
            <a:endParaRPr lang="es-ES" b="1" dirty="0">
              <a:latin typeface="Arial Narrow" panose="020B0606020202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5169" y="792586"/>
            <a:ext cx="11069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200" i="1" u="sng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Bolívar, Nariño y Sucre</a:t>
            </a:r>
            <a:r>
              <a:rPr lang="es-CO" sz="2200" i="1" dirty="0" smtClean="0">
                <a:solidFill>
                  <a:srgbClr val="8E0000"/>
                </a:solidFill>
                <a:latin typeface="Arial Narrow" panose="020B0606020202030204" pitchFamily="34" charset="0"/>
              </a:rPr>
              <a:t> presentan </a:t>
            </a:r>
            <a:r>
              <a:rPr lang="es-CO" sz="2200" i="1" dirty="0">
                <a:solidFill>
                  <a:srgbClr val="8E0000"/>
                </a:solidFill>
                <a:latin typeface="Arial Narrow" panose="020B0606020202030204" pitchFamily="34" charset="0"/>
              </a:rPr>
              <a:t>el mayor valor en el saldo del FCTeI, y </a:t>
            </a:r>
            <a:r>
              <a:rPr lang="es-CO" sz="2200" i="1" u="sng" dirty="0">
                <a:solidFill>
                  <a:srgbClr val="8E0000"/>
                </a:solidFill>
                <a:latin typeface="Arial Narrow" panose="020B0606020202030204" pitchFamily="34" charset="0"/>
              </a:rPr>
              <a:t>San Andrés, Vaupés y Bolívar </a:t>
            </a:r>
            <a:r>
              <a:rPr lang="es-CO" sz="2200" i="1" dirty="0">
                <a:solidFill>
                  <a:srgbClr val="8E0000"/>
                </a:solidFill>
                <a:latin typeface="Arial Narrow" panose="020B0606020202030204" pitchFamily="34" charset="0"/>
              </a:rPr>
              <a:t>concentran el mayor %  respecto al valor asignado a estos departamentos:</a:t>
            </a:r>
            <a:endParaRPr lang="es-ES" sz="2200" u="sng" dirty="0">
              <a:solidFill>
                <a:srgbClr val="8E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3195" y="1555407"/>
            <a:ext cx="10457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s-CO" sz="3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Consideraciones generales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Recursos </a:t>
            </a: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e inversiones en CTeI.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>
                <a:latin typeface="Arial Narrow" panose="020B0606020202030204" pitchFamily="34" charset="0"/>
              </a:rPr>
              <a:t>Estado de los proyectos aprobados por el OCAD del FCTeI.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Ejecución de los proyectos a partir del Índice de Gestión de Proyectos de Regalías (IGPR).</a:t>
            </a:r>
          </a:p>
          <a:p>
            <a:pPr marL="571500" indent="-571500">
              <a:buFont typeface="+mj-lt"/>
              <a:buAutoNum type="romanUcPeriod"/>
            </a:pPr>
            <a:r>
              <a:rPr lang="es-CO" sz="3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Resultados del SMCE.</a:t>
            </a:r>
            <a:endParaRPr lang="es-CO" sz="3000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Propuestas y oportunidades de mejora </a:t>
            </a:r>
            <a:r>
              <a:rPr lang="es-CO" sz="3000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para </a:t>
            </a:r>
            <a:r>
              <a:rPr lang="es-CO" sz="3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la gestión de recursos del FCTeI.</a:t>
            </a:r>
          </a:p>
          <a:p>
            <a:pPr marL="342900" indent="-342900">
              <a:buAutoNum type="romanUcPeriod"/>
            </a:pPr>
            <a:endParaRPr lang="es-CO" sz="3000" dirty="0">
              <a:latin typeface="Arial Narrow" panose="020B060602020203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183305"/>
            <a:ext cx="12192000" cy="549792"/>
          </a:xfrm>
          <a:prstGeom prst="rect">
            <a:avLst/>
          </a:prstGeom>
          <a:solidFill>
            <a:srgbClr val="B4222F"/>
          </a:solidFill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Contenido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8862298" y="6100616"/>
            <a:ext cx="3171929" cy="757384"/>
            <a:chOff x="5936575" y="6093296"/>
            <a:chExt cx="3171929" cy="757382"/>
          </a:xfrm>
        </p:grpSpPr>
        <p:pic>
          <p:nvPicPr>
            <p:cNvPr id="7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575" y="6267096"/>
              <a:ext cx="1669243" cy="409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57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8622</TotalTime>
  <Words>4158</Words>
  <Application>Microsoft Office PowerPoint</Application>
  <PresentationFormat>Personalizado</PresentationFormat>
  <Paragraphs>627</Paragraphs>
  <Slides>38</Slides>
  <Notes>38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Amanda Cecilia Gomez Mesias</cp:lastModifiedBy>
  <cp:revision>701</cp:revision>
  <cp:lastPrinted>2016-11-08T21:31:06Z</cp:lastPrinted>
  <dcterms:modified xsi:type="dcterms:W3CDTF">2016-11-09T13:17:58Z</dcterms:modified>
</cp:coreProperties>
</file>